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58" r:id="rId3"/>
    <p:sldId id="266" r:id="rId4"/>
    <p:sldId id="268" r:id="rId5"/>
    <p:sldId id="270" r:id="rId6"/>
    <p:sldId id="264" r:id="rId7"/>
    <p:sldId id="261" r:id="rId8"/>
    <p:sldId id="262" r:id="rId9"/>
    <p:sldId id="269" r:id="rId10"/>
    <p:sldId id="271" r:id="rId11"/>
    <p:sldId id="285" r:id="rId12"/>
    <p:sldId id="286" r:id="rId13"/>
    <p:sldId id="287" r:id="rId14"/>
    <p:sldId id="265" r:id="rId15"/>
    <p:sldId id="283" r:id="rId16"/>
    <p:sldId id="282" r:id="rId17"/>
    <p:sldId id="267" r:id="rId18"/>
    <p:sldId id="281" r:id="rId19"/>
    <p:sldId id="276" r:id="rId20"/>
    <p:sldId id="284" r:id="rId21"/>
    <p:sldId id="277" r:id="rId22"/>
    <p:sldId id="278" r:id="rId23"/>
    <p:sldId id="279" r:id="rId24"/>
    <p:sldId id="272" r:id="rId25"/>
    <p:sldId id="273" r:id="rId26"/>
    <p:sldId id="274" r:id="rId27"/>
    <p:sldId id="275" r:id="rId28"/>
    <p:sldId id="288" r:id="rId29"/>
  </p:sldIdLst>
  <p:sldSz cx="9144000" cy="6858000" type="screen4x3"/>
  <p:notesSz cx="9296400" cy="7010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927"/>
    <a:srgbClr val="B8B1A0"/>
    <a:srgbClr val="992037"/>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2" d="100"/>
          <a:sy n="72" d="100"/>
        </p:scale>
        <p:origin x="-1242"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E4EA78B2-3459-5F46-8AF0-C87484B22A5F}" type="datetime1">
              <a:rPr lang="en-US"/>
              <a:pPr>
                <a:defRPr/>
              </a:pPr>
              <a:t>9/11/2015</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E0A7FC5C-C56D-FB48-ADC8-6E90B6688C27}" type="slidenum">
              <a:rPr lang="en-US"/>
              <a:pPr>
                <a:defRPr/>
              </a:pPr>
              <a:t>‹#›</a:t>
            </a:fld>
            <a:endParaRPr lang="en-US"/>
          </a:p>
        </p:txBody>
      </p:sp>
    </p:spTree>
    <p:extLst>
      <p:ext uri="{BB962C8B-B14F-4D97-AF65-F5344CB8AC3E}">
        <p14:creationId xmlns:p14="http://schemas.microsoft.com/office/powerpoint/2010/main" val="1523071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5265809" y="0"/>
            <a:ext cx="4028440" cy="3505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B23992A2-A9FF-5343-86BE-A6BD697F632E}" type="datetime1">
              <a:rPr lang="en-US"/>
              <a:pPr>
                <a:defRPr/>
              </a:pPr>
              <a:t>9/11/2015</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929640" y="3329940"/>
            <a:ext cx="7437120" cy="3154680"/>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EF0BA347-B357-0746-A61C-8F5E3A8B7E42}" type="slidenum">
              <a:rPr lang="en-US"/>
              <a:pPr>
                <a:defRPr/>
              </a:pPr>
              <a:t>‹#›</a:t>
            </a:fld>
            <a:endParaRPr lang="en-US"/>
          </a:p>
        </p:txBody>
      </p:sp>
    </p:spTree>
    <p:extLst>
      <p:ext uri="{BB962C8B-B14F-4D97-AF65-F5344CB8AC3E}">
        <p14:creationId xmlns:p14="http://schemas.microsoft.com/office/powerpoint/2010/main" val="417488844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6" charset="-128"/>
        <a:cs typeface="ＭＳ Ｐゴシック" pitchFamily="1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F0BA347-B357-0746-A61C-8F5E3A8B7E42}" type="slidenum">
              <a:rPr lang="en-US" smtClean="0"/>
              <a:pPr>
                <a:defRPr/>
              </a:pPr>
              <a:t>4</a:t>
            </a:fld>
            <a:endParaRPr lang="en-US"/>
          </a:p>
        </p:txBody>
      </p:sp>
    </p:spTree>
    <p:extLst>
      <p:ext uri="{BB962C8B-B14F-4D97-AF65-F5344CB8AC3E}">
        <p14:creationId xmlns:p14="http://schemas.microsoft.com/office/powerpoint/2010/main" val="395573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It is a form of intercultural experience, between education/learning approaches and educational values, insofar as all societies have adopted systems for passing on accumulated knowledge.</a:t>
            </a:r>
            <a:endParaRPr lang="en-US" dirty="0">
              <a:latin typeface="Calibri"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EF0BA347-B357-0746-A61C-8F5E3A8B7E42}" type="slidenum">
              <a:rPr lang="en-US" smtClean="0"/>
              <a:pPr>
                <a:defRPr/>
              </a:pPr>
              <a:t>6</a:t>
            </a:fld>
            <a:endParaRPr lang="en-US"/>
          </a:p>
        </p:txBody>
      </p:sp>
    </p:spTree>
    <p:extLst>
      <p:ext uri="{BB962C8B-B14F-4D97-AF65-F5344CB8AC3E}">
        <p14:creationId xmlns:p14="http://schemas.microsoft.com/office/powerpoint/2010/main" val="1251666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0BA347-B357-0746-A61C-8F5E3A8B7E42}" type="slidenum">
              <a:rPr lang="en-US" smtClean="0"/>
              <a:pPr>
                <a:defRPr/>
              </a:pPr>
              <a:t>10</a:t>
            </a:fld>
            <a:endParaRPr lang="en-US"/>
          </a:p>
        </p:txBody>
      </p:sp>
    </p:spTree>
    <p:extLst>
      <p:ext uri="{BB962C8B-B14F-4D97-AF65-F5344CB8AC3E}">
        <p14:creationId xmlns:p14="http://schemas.microsoft.com/office/powerpoint/2010/main" val="1091357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0BA347-B357-0746-A61C-8F5E3A8B7E42}" type="slidenum">
              <a:rPr lang="en-US" smtClean="0"/>
              <a:pPr>
                <a:defRPr/>
              </a:pPr>
              <a:t>21</a:t>
            </a:fld>
            <a:endParaRPr lang="en-US"/>
          </a:p>
        </p:txBody>
      </p:sp>
    </p:spTree>
    <p:extLst>
      <p:ext uri="{BB962C8B-B14F-4D97-AF65-F5344CB8AC3E}">
        <p14:creationId xmlns:p14="http://schemas.microsoft.com/office/powerpoint/2010/main" val="198691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4876800" y="5186363"/>
            <a:ext cx="4267200" cy="1443037"/>
          </a:xfrm>
          <a:prstGeom prst="rect">
            <a:avLst/>
          </a:prstGeom>
          <a:solidFill>
            <a:srgbClr val="B8B1A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3" name="Rectangle 2"/>
          <p:cNvSpPr/>
          <p:nvPr userDrawn="1"/>
        </p:nvSpPr>
        <p:spPr>
          <a:xfrm>
            <a:off x="0" y="258763"/>
            <a:ext cx="9144000" cy="4883150"/>
          </a:xfrm>
          <a:prstGeom prst="rect">
            <a:avLst/>
          </a:prstGeom>
          <a:solidFill>
            <a:srgbClr val="9E0927"/>
          </a:solidFill>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baseline="-25000">
              <a:solidFill>
                <a:srgbClr val="FFFFFF"/>
              </a:solidFill>
              <a:latin typeface="Calibri" charset="0"/>
              <a:ea typeface="ＭＳ Ｐゴシック" charset="0"/>
              <a:cs typeface="ＭＳ Ｐゴシック" charset="0"/>
            </a:endParaRPr>
          </a:p>
        </p:txBody>
      </p:sp>
      <p:pic>
        <p:nvPicPr>
          <p:cNvPr id="4" name="Picture 8" descr="WCC logo CMYK_R_.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56300" y="5753100"/>
            <a:ext cx="25860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girl_bookcase.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95438" y="5181600"/>
            <a:ext cx="15621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girl_bookcase.tif"/>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89288" y="5189538"/>
            <a:ext cx="1646237"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girl_bookcase.ti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88" y="5181600"/>
            <a:ext cx="1558926"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31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p:cNvSpPr/>
          <p:nvPr userDrawn="1"/>
        </p:nvSpPr>
        <p:spPr>
          <a:xfrm>
            <a:off x="0" y="5562600"/>
            <a:ext cx="9144000" cy="1066800"/>
          </a:xfrm>
          <a:prstGeom prst="rect">
            <a:avLst/>
          </a:prstGeom>
          <a:solidFill>
            <a:srgbClr val="B8B1A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3" name="Rectangle 2"/>
          <p:cNvSpPr/>
          <p:nvPr userDrawn="1"/>
        </p:nvSpPr>
        <p:spPr>
          <a:xfrm>
            <a:off x="0" y="258763"/>
            <a:ext cx="9144000" cy="5257800"/>
          </a:xfrm>
          <a:prstGeom prst="rect">
            <a:avLst/>
          </a:prstGeom>
          <a:solidFill>
            <a:srgbClr val="9E0927"/>
          </a:solidFill>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pic>
        <p:nvPicPr>
          <p:cNvPr id="4" name="Picture 8" descr="WCC logo CMYK_R_.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64288" y="5881688"/>
            <a:ext cx="21256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742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Line 5"/>
          <p:cNvSpPr>
            <a:spLocks noChangeShapeType="1"/>
          </p:cNvSpPr>
          <p:nvPr userDrawn="1"/>
        </p:nvSpPr>
        <p:spPr bwMode="auto">
          <a:xfrm>
            <a:off x="1828800" y="2209800"/>
            <a:ext cx="0" cy="4419600"/>
          </a:xfrm>
          <a:prstGeom prst="line">
            <a:avLst/>
          </a:prstGeom>
          <a:noFill/>
          <a:ln w="9525">
            <a:solidFill>
              <a:srgbClr val="6666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Rectangle 6"/>
          <p:cNvSpPr>
            <a:spLocks noChangeArrowheads="1"/>
          </p:cNvSpPr>
          <p:nvPr userDrawn="1"/>
        </p:nvSpPr>
        <p:spPr bwMode="auto">
          <a:xfrm>
            <a:off x="1981200" y="6477000"/>
            <a:ext cx="1752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1200" b="1">
                <a:solidFill>
                  <a:srgbClr val="A10307"/>
                </a:solidFill>
              </a:rPr>
              <a:t>3</a:t>
            </a:r>
          </a:p>
        </p:txBody>
      </p:sp>
      <p:pic>
        <p:nvPicPr>
          <p:cNvPr id="4" name="Picture 9" descr="WCC logo CMYK_R_.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62688" y="6148388"/>
            <a:ext cx="21256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968500" y="241300"/>
            <a:ext cx="7175500" cy="1443038"/>
          </a:xfrm>
          <a:prstGeom prst="rect">
            <a:avLst/>
          </a:prstGeom>
          <a:solidFill>
            <a:srgbClr val="B8B1A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6" name="Rectangle 5"/>
          <p:cNvSpPr/>
          <p:nvPr userDrawn="1"/>
        </p:nvSpPr>
        <p:spPr>
          <a:xfrm>
            <a:off x="0" y="228600"/>
            <a:ext cx="1879600" cy="1455738"/>
          </a:xfrm>
          <a:prstGeom prst="rect">
            <a:avLst/>
          </a:prstGeom>
          <a:solidFill>
            <a:srgbClr val="9E09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96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41708078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DF64A127-9F23-DE49-AC11-5EAE2D69C7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48" charset="-128"/>
          <a:cs typeface="ＭＳ Ｐゴシック" pitchFamily="48" charset="-128"/>
        </a:defRPr>
      </a:lvl1pPr>
      <a:lvl2pPr algn="ctr" defTabSz="457200" rtl="0" eaLnBrk="1" fontAlgn="base" hangingPunct="1">
        <a:spcBef>
          <a:spcPct val="0"/>
        </a:spcBef>
        <a:spcAft>
          <a:spcPct val="0"/>
        </a:spcAft>
        <a:defRPr sz="4400">
          <a:solidFill>
            <a:schemeClr val="tx1"/>
          </a:solidFill>
          <a:latin typeface="Calibri" pitchFamily="48" charset="0"/>
          <a:ea typeface="ＭＳ Ｐゴシック" pitchFamily="48" charset="-128"/>
          <a:cs typeface="ＭＳ Ｐゴシック" pitchFamily="48" charset="-128"/>
        </a:defRPr>
      </a:lvl2pPr>
      <a:lvl3pPr algn="ctr" defTabSz="457200" rtl="0" eaLnBrk="1" fontAlgn="base" hangingPunct="1">
        <a:spcBef>
          <a:spcPct val="0"/>
        </a:spcBef>
        <a:spcAft>
          <a:spcPct val="0"/>
        </a:spcAft>
        <a:defRPr sz="4400">
          <a:solidFill>
            <a:schemeClr val="tx1"/>
          </a:solidFill>
          <a:latin typeface="Calibri" pitchFamily="48" charset="0"/>
          <a:ea typeface="ＭＳ Ｐゴシック" pitchFamily="48" charset="-128"/>
          <a:cs typeface="ＭＳ Ｐゴシック" pitchFamily="48" charset="-128"/>
        </a:defRPr>
      </a:lvl3pPr>
      <a:lvl4pPr algn="ctr" defTabSz="457200" rtl="0" eaLnBrk="1" fontAlgn="base" hangingPunct="1">
        <a:spcBef>
          <a:spcPct val="0"/>
        </a:spcBef>
        <a:spcAft>
          <a:spcPct val="0"/>
        </a:spcAft>
        <a:defRPr sz="4400">
          <a:solidFill>
            <a:schemeClr val="tx1"/>
          </a:solidFill>
          <a:latin typeface="Calibri" pitchFamily="48" charset="0"/>
          <a:ea typeface="ＭＳ Ｐゴシック" pitchFamily="48" charset="-128"/>
          <a:cs typeface="ＭＳ Ｐゴシック" pitchFamily="48" charset="-128"/>
        </a:defRPr>
      </a:lvl4pPr>
      <a:lvl5pPr algn="ctr" defTabSz="457200" rtl="0" eaLnBrk="1" fontAlgn="base" hangingPunct="1">
        <a:spcBef>
          <a:spcPct val="0"/>
        </a:spcBef>
        <a:spcAft>
          <a:spcPct val="0"/>
        </a:spcAft>
        <a:defRPr sz="4400">
          <a:solidFill>
            <a:schemeClr val="tx1"/>
          </a:solidFill>
          <a:latin typeface="Calibri" pitchFamily="48" charset="0"/>
          <a:ea typeface="ＭＳ Ｐゴシック" pitchFamily="48" charset="-128"/>
          <a:cs typeface="ＭＳ Ｐゴシック" pitchFamily="48" charset="-128"/>
        </a:defRPr>
      </a:lvl5pPr>
      <a:lvl6pPr marL="457200" algn="ctr" defTabSz="457200" rtl="0" eaLnBrk="1" fontAlgn="base" hangingPunct="1">
        <a:spcBef>
          <a:spcPct val="0"/>
        </a:spcBef>
        <a:spcAft>
          <a:spcPct val="0"/>
        </a:spcAft>
        <a:defRPr sz="4400">
          <a:solidFill>
            <a:schemeClr val="tx1"/>
          </a:solidFill>
          <a:latin typeface="Calibri" pitchFamily="48" charset="0"/>
          <a:ea typeface="ＭＳ Ｐゴシック" pitchFamily="48" charset="-128"/>
          <a:cs typeface="ＭＳ Ｐゴシック" pitchFamily="48" charset="-128"/>
        </a:defRPr>
      </a:lvl6pPr>
      <a:lvl7pPr marL="914400" algn="ctr" defTabSz="457200" rtl="0" eaLnBrk="1" fontAlgn="base" hangingPunct="1">
        <a:spcBef>
          <a:spcPct val="0"/>
        </a:spcBef>
        <a:spcAft>
          <a:spcPct val="0"/>
        </a:spcAft>
        <a:defRPr sz="4400">
          <a:solidFill>
            <a:schemeClr val="tx1"/>
          </a:solidFill>
          <a:latin typeface="Calibri" pitchFamily="48" charset="0"/>
          <a:ea typeface="ＭＳ Ｐゴシック" pitchFamily="48" charset="-128"/>
          <a:cs typeface="ＭＳ Ｐゴシック" pitchFamily="48" charset="-128"/>
        </a:defRPr>
      </a:lvl7pPr>
      <a:lvl8pPr marL="1371600" algn="ctr" defTabSz="457200" rtl="0" eaLnBrk="1" fontAlgn="base" hangingPunct="1">
        <a:spcBef>
          <a:spcPct val="0"/>
        </a:spcBef>
        <a:spcAft>
          <a:spcPct val="0"/>
        </a:spcAft>
        <a:defRPr sz="4400">
          <a:solidFill>
            <a:schemeClr val="tx1"/>
          </a:solidFill>
          <a:latin typeface="Calibri" pitchFamily="48" charset="0"/>
          <a:ea typeface="ＭＳ Ｐゴシック" pitchFamily="48" charset="-128"/>
          <a:cs typeface="ＭＳ Ｐゴシック" pitchFamily="48" charset="-128"/>
        </a:defRPr>
      </a:lvl8pPr>
      <a:lvl9pPr marL="1828800" algn="ctr" defTabSz="457200" rtl="0" eaLnBrk="1" fontAlgn="base" hangingPunct="1">
        <a:spcBef>
          <a:spcPct val="0"/>
        </a:spcBef>
        <a:spcAft>
          <a:spcPct val="0"/>
        </a:spcAft>
        <a:defRPr sz="4400">
          <a:solidFill>
            <a:schemeClr val="tx1"/>
          </a:solidFill>
          <a:latin typeface="Calibri" pitchFamily="48" charset="0"/>
          <a:ea typeface="ＭＳ Ｐゴシック" pitchFamily="48" charset="-128"/>
          <a:cs typeface="ＭＳ Ｐゴシック" pitchFamily="48"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48" charset="-128"/>
          <a:cs typeface="ＭＳ Ｐゴシック" pitchFamily="48"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48"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48"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48"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4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www.waubonsee.edu/"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occrl.ed.uiuc.edu/Newsletter/2001/fall2001_1.asp" TargetMode="External"/><Relationship Id="rId7" Type="http://schemas.openxmlformats.org/officeDocument/2006/relationships/hyperlink" Target="http://completionagenda.collegeboard.org/sites/default/files/latino_pdf/progress_report_latino_2011.pdf" TargetMode="External"/><Relationship Id="rId2" Type="http://schemas.openxmlformats.org/officeDocument/2006/relationships/hyperlink" Target="http://occrl.illinois.edu/sites/occrl.Illinois.edu/files/InBrief/Brief-summer-02.pdf" TargetMode="External"/><Relationship Id="rId1" Type="http://schemas.openxmlformats.org/officeDocument/2006/relationships/slideLayout" Target="../slideLayouts/slideLayout3.xml"/><Relationship Id="rId6" Type="http://schemas.openxmlformats.org/officeDocument/2006/relationships/hyperlink" Target="http://completionagenda.collegeboard.org/sites/default/files/reports_pdf/Progress_Executive_Summary.pd" TargetMode="External"/><Relationship Id="rId5" Type="http://schemas.openxmlformats.org/officeDocument/2006/relationships/hyperlink" Target="http://www.higheredinfo.org/dbrowser/index.php?measure=19" TargetMode="External"/><Relationship Id="rId4" Type="http://schemas.openxmlformats.org/officeDocument/2006/relationships/hyperlink" Target="http://www.highereducation.org/reports/pa_at/index.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4"/>
          <p:cNvSpPr>
            <a:spLocks noChangeArrowheads="1"/>
          </p:cNvSpPr>
          <p:nvPr/>
        </p:nvSpPr>
        <p:spPr bwMode="auto">
          <a:xfrm>
            <a:off x="685800" y="561860"/>
            <a:ext cx="7772400" cy="240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b="1" dirty="0" smtClean="0">
                <a:solidFill>
                  <a:schemeClr val="bg1"/>
                </a:solidFill>
                <a:latin typeface="Times New Roman" panose="02020603050405020304" pitchFamily="18" charset="0"/>
                <a:cs typeface="Times New Roman" panose="02020603050405020304" pitchFamily="18" charset="0"/>
              </a:rPr>
              <a:t>Meeting Diverse </a:t>
            </a:r>
            <a:r>
              <a:rPr lang="en-US" sz="4000" b="1" dirty="0">
                <a:solidFill>
                  <a:schemeClr val="bg1"/>
                </a:solidFill>
                <a:latin typeface="Times New Roman" panose="02020603050405020304" pitchFamily="18" charset="0"/>
                <a:cs typeface="Times New Roman" panose="02020603050405020304" pitchFamily="18" charset="0"/>
              </a:rPr>
              <a:t>Populations Where They </a:t>
            </a:r>
            <a:r>
              <a:rPr lang="en-US" sz="4000" b="1" dirty="0" smtClean="0">
                <a:solidFill>
                  <a:schemeClr val="bg1"/>
                </a:solidFill>
                <a:latin typeface="Times New Roman" panose="02020603050405020304" pitchFamily="18" charset="0"/>
                <a:cs typeface="Times New Roman" panose="02020603050405020304" pitchFamily="18" charset="0"/>
              </a:rPr>
              <a:t>Are, </a:t>
            </a:r>
            <a:r>
              <a:rPr lang="en-US" sz="4000" b="1" dirty="0">
                <a:solidFill>
                  <a:schemeClr val="bg1"/>
                </a:solidFill>
                <a:latin typeface="Times New Roman" panose="02020603050405020304" pitchFamily="18" charset="0"/>
                <a:cs typeface="Times New Roman" panose="02020603050405020304" pitchFamily="18" charset="0"/>
              </a:rPr>
              <a:t>to Get Them </a:t>
            </a:r>
            <a:r>
              <a:rPr lang="en-US" sz="4000" b="1" dirty="0" smtClean="0">
                <a:solidFill>
                  <a:schemeClr val="bg1"/>
                </a:solidFill>
                <a:latin typeface="Times New Roman" panose="02020603050405020304" pitchFamily="18" charset="0"/>
                <a:cs typeface="Times New Roman" panose="02020603050405020304" pitchFamily="18" charset="0"/>
              </a:rPr>
              <a:t>to Where </a:t>
            </a:r>
            <a:r>
              <a:rPr lang="en-US" sz="4000" b="1" dirty="0">
                <a:solidFill>
                  <a:schemeClr val="bg1"/>
                </a:solidFill>
                <a:latin typeface="Times New Roman" panose="02020603050405020304" pitchFamily="18" charset="0"/>
                <a:cs typeface="Times New Roman" panose="02020603050405020304" pitchFamily="18" charset="0"/>
              </a:rPr>
              <a:t>They Need </a:t>
            </a:r>
            <a:r>
              <a:rPr lang="en-US" sz="4000" b="1" dirty="0" smtClean="0">
                <a:solidFill>
                  <a:schemeClr val="bg1"/>
                </a:solidFill>
                <a:latin typeface="Times New Roman" panose="02020603050405020304" pitchFamily="18" charset="0"/>
                <a:cs typeface="Times New Roman" panose="02020603050405020304" pitchFamily="18" charset="0"/>
              </a:rPr>
              <a:t>to Be</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7170" name="Rectangle 5"/>
          <p:cNvSpPr>
            <a:spLocks noChangeArrowheads="1"/>
          </p:cNvSpPr>
          <p:nvPr/>
        </p:nvSpPr>
        <p:spPr bwMode="auto">
          <a:xfrm>
            <a:off x="870333" y="3558448"/>
            <a:ext cx="7271132" cy="88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i="1" dirty="0" smtClean="0">
                <a:solidFill>
                  <a:schemeClr val="bg1"/>
                </a:solidFill>
                <a:latin typeface="Times" charset="0"/>
              </a:rPr>
              <a:t>Michelle Evans Assistant Dean for Health Professions and Public Service</a:t>
            </a:r>
          </a:p>
          <a:p>
            <a:pPr marL="342900" indent="-342900" algn="ctr">
              <a:spcBef>
                <a:spcPct val="20000"/>
              </a:spcBef>
            </a:pPr>
            <a:r>
              <a:rPr lang="en-US" i="1" dirty="0" smtClean="0">
                <a:solidFill>
                  <a:schemeClr val="bg1"/>
                </a:solidFill>
                <a:latin typeface="Times" charset="0"/>
              </a:rPr>
              <a:t>Waubonsee Community College</a:t>
            </a:r>
          </a:p>
          <a:p>
            <a:pPr marL="342900" indent="-342900" algn="ctr">
              <a:spcBef>
                <a:spcPct val="20000"/>
              </a:spcBef>
            </a:pPr>
            <a:r>
              <a:rPr lang="en-US" i="1" dirty="0" smtClean="0">
                <a:solidFill>
                  <a:schemeClr val="bg1"/>
                </a:solidFill>
                <a:latin typeface="Times" charset="0"/>
              </a:rPr>
              <a:t>July 16, 2015</a:t>
            </a:r>
            <a:endParaRPr lang="en-US" i="1" dirty="0">
              <a:solidFill>
                <a:schemeClr val="bg1"/>
              </a:solidFill>
              <a:latin typeface="Times"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idx="4294967295"/>
          </p:nvPr>
        </p:nvSpPr>
        <p:spPr bwMode="auto">
          <a:xfrm>
            <a:off x="2116282" y="346364"/>
            <a:ext cx="6477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solidFill>
                  <a:srgbClr val="960000"/>
                </a:solidFill>
                <a:latin typeface="Times" panose="02020603050405020304" pitchFamily="18" charset="0"/>
                <a:ea typeface="ＭＳ Ｐゴシック" charset="0"/>
                <a:cs typeface="Times" panose="02020603050405020304" pitchFamily="18" charset="0"/>
              </a:rPr>
              <a:t>The Challenges for </a:t>
            </a:r>
            <a:r>
              <a:rPr lang="en-US" dirty="0" err="1" smtClean="0">
                <a:solidFill>
                  <a:srgbClr val="960000"/>
                </a:solidFill>
                <a:latin typeface="Times" panose="02020603050405020304" pitchFamily="18" charset="0"/>
                <a:ea typeface="ＭＳ Ｐゴシック" charset="0"/>
                <a:cs typeface="Times" panose="02020603050405020304" pitchFamily="18" charset="0"/>
              </a:rPr>
              <a:t>Waubonsee’s</a:t>
            </a:r>
            <a:r>
              <a:rPr lang="en-US" dirty="0" smtClean="0">
                <a:solidFill>
                  <a:srgbClr val="960000"/>
                </a:solidFill>
                <a:latin typeface="Times" panose="02020603050405020304" pitchFamily="18" charset="0"/>
                <a:ea typeface="ＭＳ Ｐゴシック" charset="0"/>
                <a:cs typeface="Times" panose="02020603050405020304" pitchFamily="18" charset="0"/>
              </a:rPr>
              <a:t> District</a:t>
            </a:r>
            <a:endParaRPr lang="en-US" dirty="0">
              <a:solidFill>
                <a:srgbClr val="960000"/>
              </a:solidFill>
              <a:latin typeface="Times" panose="02020603050405020304" pitchFamily="18" charset="0"/>
              <a:ea typeface="ＭＳ Ｐゴシック" charset="0"/>
              <a:cs typeface="Times" panose="02020603050405020304" pitchFamily="18" charset="0"/>
            </a:endParaRPr>
          </a:p>
        </p:txBody>
      </p:sp>
      <p:sp>
        <p:nvSpPr>
          <p:cNvPr id="9218" name="Subtitle 2"/>
          <p:cNvSpPr>
            <a:spLocks noGrp="1"/>
          </p:cNvSpPr>
          <p:nvPr>
            <p:ph type="subTitle" idx="4294967295"/>
          </p:nvPr>
        </p:nvSpPr>
        <p:spPr>
          <a:xfrm>
            <a:off x="2005070" y="1872867"/>
            <a:ext cx="7138930" cy="3918333"/>
          </a:xfrm>
        </p:spPr>
        <p:txBody>
          <a:bodyPr/>
          <a:lstStyle/>
          <a:p>
            <a:pPr marL="0" indent="0">
              <a:buNone/>
            </a:pPr>
            <a:r>
              <a:rPr lang="en-US" sz="1800" dirty="0" smtClean="0">
                <a:latin typeface="Times New Roman" panose="02020603050405020304" pitchFamily="18" charset="0"/>
                <a:cs typeface="Times New Roman" panose="02020603050405020304" pitchFamily="18" charset="0"/>
              </a:rPr>
              <a:t>What are the challenges in </a:t>
            </a:r>
            <a:r>
              <a:rPr lang="en-US" sz="1800" dirty="0" err="1" smtClean="0">
                <a:latin typeface="Times New Roman" panose="02020603050405020304" pitchFamily="18" charset="0"/>
                <a:cs typeface="Times New Roman" panose="02020603050405020304" pitchFamily="18" charset="0"/>
              </a:rPr>
              <a:t>Waubonsee’s</a:t>
            </a:r>
            <a:r>
              <a:rPr lang="en-US" sz="1800" dirty="0" smtClean="0">
                <a:latin typeface="Times New Roman" panose="02020603050405020304" pitchFamily="18" charset="0"/>
                <a:cs typeface="Times New Roman" panose="02020603050405020304" pitchFamily="18" charset="0"/>
              </a:rPr>
              <a:t> District?  In addition to the challenges reflected on a national level - </a:t>
            </a:r>
          </a:p>
          <a:p>
            <a:pPr marL="0" indent="0">
              <a:buNone/>
            </a:pPr>
            <a:endParaRPr lang="en-US" sz="1800" dirty="0">
              <a:latin typeface="Times New Roman" panose="02020603050405020304" pitchFamily="18" charset="0"/>
              <a:ea typeface="ＭＳ Ｐゴシック" charset="0"/>
              <a:cs typeface="Times New Roman" panose="02020603050405020304" pitchFamily="18" charset="0"/>
            </a:endParaRPr>
          </a:p>
          <a:p>
            <a:pPr marL="0" indent="0">
              <a:buNone/>
            </a:pPr>
            <a:r>
              <a:rPr lang="en-US" sz="1800" dirty="0" err="1" smtClean="0">
                <a:latin typeface="Times New Roman" panose="02020603050405020304" pitchFamily="18" charset="0"/>
                <a:ea typeface="ＭＳ Ｐゴシック" charset="0"/>
                <a:cs typeface="Times New Roman" panose="02020603050405020304" pitchFamily="18" charset="0"/>
              </a:rPr>
              <a:t>Waubonsee’s</a:t>
            </a:r>
            <a:r>
              <a:rPr lang="en-US" sz="1800" dirty="0" smtClean="0">
                <a:latin typeface="Times New Roman" panose="02020603050405020304" pitchFamily="18" charset="0"/>
                <a:ea typeface="ＭＳ Ｐゴシック" charset="0"/>
                <a:cs typeface="Times New Roman" panose="02020603050405020304" pitchFamily="18" charset="0"/>
              </a:rPr>
              <a:t> district has a wide and varied district, and the challenges of each community that Waubonsee serves is unique. </a:t>
            </a:r>
          </a:p>
          <a:p>
            <a:pPr marL="0" indent="0">
              <a:buNone/>
            </a:pPr>
            <a:endParaRPr lang="en-US" sz="1800" dirty="0">
              <a:latin typeface="Times New Roman" panose="02020603050405020304" pitchFamily="18" charset="0"/>
              <a:ea typeface="ＭＳ Ｐゴシック" charset="0"/>
              <a:cs typeface="Times New Roman" panose="02020603050405020304" pitchFamily="18" charset="0"/>
            </a:endParaRPr>
          </a:p>
          <a:p>
            <a:pPr marL="0" indent="0">
              <a:buNone/>
            </a:pPr>
            <a:r>
              <a:rPr lang="en-US" sz="1800" dirty="0" err="1" smtClean="0">
                <a:latin typeface="Times New Roman" panose="02020603050405020304" pitchFamily="18" charset="0"/>
                <a:ea typeface="ＭＳ Ｐゴシック" charset="0"/>
                <a:cs typeface="Times New Roman" panose="02020603050405020304" pitchFamily="18" charset="0"/>
              </a:rPr>
              <a:t>Waubonsee’s</a:t>
            </a:r>
            <a:r>
              <a:rPr lang="en-US" sz="1800" dirty="0" smtClean="0">
                <a:latin typeface="Times New Roman" panose="02020603050405020304" pitchFamily="18" charset="0"/>
                <a:ea typeface="ＭＳ Ｐゴシック" charset="0"/>
                <a:cs typeface="Times New Roman" panose="02020603050405020304" pitchFamily="18" charset="0"/>
              </a:rPr>
              <a:t> district has varied levels of educational achievement; in some areas, over 50% of residents have obtained a bachelor’s degree or higher, in other areas, as many as 49% of residents have a high school diploma or less.  </a:t>
            </a:r>
            <a:endParaRPr lang="en-US" sz="1800" dirty="0">
              <a:latin typeface="Times New Roman" panose="02020603050405020304" pitchFamily="18" charset="0"/>
              <a:ea typeface="ＭＳ Ｐゴシック" charset="0"/>
              <a:cs typeface="Times New Roman" panose="02020603050405020304" pitchFamily="18" charset="0"/>
            </a:endParaRPr>
          </a:p>
          <a:p>
            <a:pPr marL="0" indent="0">
              <a:buNone/>
            </a:pPr>
            <a:endParaRPr lang="en-US" sz="1800" dirty="0" smtClean="0">
              <a:latin typeface="Times New Roman" panose="02020603050405020304" pitchFamily="18" charset="0"/>
              <a:ea typeface="ＭＳ Ｐゴシック" charset="0"/>
              <a:cs typeface="Times New Roman" panose="02020603050405020304" pitchFamily="18" charset="0"/>
            </a:endParaRPr>
          </a:p>
          <a:p>
            <a:pPr marL="0" indent="0">
              <a:buNone/>
            </a:pPr>
            <a:r>
              <a:rPr lang="en-US" sz="1800" dirty="0" err="1" smtClean="0">
                <a:latin typeface="Times New Roman" panose="02020603050405020304" pitchFamily="18" charset="0"/>
                <a:ea typeface="ＭＳ Ｐゴシック" charset="0"/>
                <a:cs typeface="Times New Roman" panose="02020603050405020304" pitchFamily="18" charset="0"/>
              </a:rPr>
              <a:t>Waubonsee’s</a:t>
            </a:r>
            <a:r>
              <a:rPr lang="en-US" sz="1800" dirty="0" smtClean="0">
                <a:latin typeface="Times New Roman" panose="02020603050405020304" pitchFamily="18" charset="0"/>
                <a:ea typeface="ＭＳ Ｐゴシック" charset="0"/>
                <a:cs typeface="Times New Roman" panose="02020603050405020304" pitchFamily="18" charset="0"/>
              </a:rPr>
              <a:t> district has many first generation college students.</a:t>
            </a:r>
          </a:p>
          <a:p>
            <a:pPr marL="0" indent="0">
              <a:buNone/>
            </a:pPr>
            <a:endParaRPr lang="en-US" sz="1800" dirty="0">
              <a:latin typeface="Calibri" charset="0"/>
              <a:ea typeface="ＭＳ Ｐゴシック" charset="0"/>
              <a:cs typeface="ＭＳ Ｐゴシック" charset="0"/>
            </a:endParaRPr>
          </a:p>
          <a:p>
            <a:pPr marL="0" indent="0">
              <a:buNone/>
            </a:pPr>
            <a:endParaRPr lang="en-US" sz="1800" dirty="0" smtClean="0">
              <a:latin typeface="Calibri" charset="0"/>
              <a:ea typeface="ＭＳ Ｐゴシック" charset="0"/>
              <a:cs typeface="ＭＳ Ｐゴシック" charset="0"/>
            </a:endParaRPr>
          </a:p>
          <a:p>
            <a:pPr marL="0" indent="0">
              <a:buNone/>
            </a:pPr>
            <a:endParaRPr lang="en-US" sz="1800" dirty="0" smtClean="0">
              <a:latin typeface="Calibri" charset="0"/>
              <a:ea typeface="ＭＳ Ｐゴシック" charset="0"/>
              <a:cs typeface="ＭＳ Ｐゴシック" charset="0"/>
            </a:endParaRPr>
          </a:p>
          <a:p>
            <a:endParaRPr lang="en-US" sz="1800" dirty="0">
              <a:latin typeface="Calibri" charset="0"/>
              <a:ea typeface="ＭＳ Ｐゴシック" charset="0"/>
              <a:cs typeface="ＭＳ Ｐゴシック" charset="0"/>
            </a:endParaRPr>
          </a:p>
          <a:p>
            <a:endParaRPr lang="en-US" sz="1800" dirty="0" smtClean="0">
              <a:latin typeface="Calibri" charset="0"/>
              <a:ea typeface="ＭＳ Ｐゴシック" charset="0"/>
              <a:cs typeface="ＭＳ Ｐゴシック" charset="0"/>
            </a:endParaRPr>
          </a:p>
          <a:p>
            <a:endParaRPr lang="en-US" sz="1800" dirty="0" smtClean="0">
              <a:latin typeface="Calibri" charset="0"/>
              <a:ea typeface="ＭＳ Ｐゴシック" charset="0"/>
              <a:cs typeface="ＭＳ Ｐゴシック" charset="0"/>
            </a:endParaRPr>
          </a:p>
          <a:p>
            <a:endParaRPr lang="en-US" sz="1800" dirty="0" smtClean="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9219" name="Rectangle 4"/>
          <p:cNvSpPr>
            <a:spLocks noChangeArrowheads="1"/>
          </p:cNvSpPr>
          <p:nvPr/>
        </p:nvSpPr>
        <p:spPr bwMode="auto">
          <a:xfrm>
            <a:off x="76200" y="2146300"/>
            <a:ext cx="175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400" dirty="0">
              <a:solidFill>
                <a:srgbClr val="A10307"/>
              </a:solidFill>
            </a:endParaRPr>
          </a:p>
        </p:txBody>
      </p:sp>
      <p:pic>
        <p:nvPicPr>
          <p:cNvPr id="3" name="Picture 2"/>
          <p:cNvPicPr>
            <a:picLocks noChangeAspect="1"/>
          </p:cNvPicPr>
          <p:nvPr/>
        </p:nvPicPr>
        <p:blipFill>
          <a:blip r:embed="rId3"/>
          <a:stretch>
            <a:fillRect/>
          </a:stretch>
        </p:blipFill>
        <p:spPr>
          <a:xfrm>
            <a:off x="76200" y="3176155"/>
            <a:ext cx="1524000" cy="1524000"/>
          </a:xfrm>
          <a:prstGeom prst="rect">
            <a:avLst/>
          </a:prstGeom>
        </p:spPr>
      </p:pic>
    </p:spTree>
    <p:extLst>
      <p:ext uri="{BB962C8B-B14F-4D97-AF65-F5344CB8AC3E}">
        <p14:creationId xmlns:p14="http://schemas.microsoft.com/office/powerpoint/2010/main" val="2104368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idx="4294967295"/>
          </p:nvPr>
        </p:nvSpPr>
        <p:spPr bwMode="auto">
          <a:xfrm>
            <a:off x="2005070" y="533400"/>
            <a:ext cx="713893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dirty="0" err="1" smtClean="0">
                <a:solidFill>
                  <a:srgbClr val="960000"/>
                </a:solidFill>
                <a:latin typeface="Times" panose="02020603050405020304" pitchFamily="18" charset="0"/>
                <a:ea typeface="ＭＳ Ｐゴシック" charset="0"/>
                <a:cs typeface="Times" panose="02020603050405020304" pitchFamily="18" charset="0"/>
              </a:rPr>
              <a:t>Waubonsee’s</a:t>
            </a:r>
            <a:r>
              <a:rPr lang="en-US" sz="3600" dirty="0" smtClean="0">
                <a:solidFill>
                  <a:srgbClr val="960000"/>
                </a:solidFill>
                <a:latin typeface="Times" panose="02020603050405020304" pitchFamily="18" charset="0"/>
                <a:ea typeface="ＭＳ Ｐゴシック" charset="0"/>
                <a:cs typeface="Times" panose="02020603050405020304" pitchFamily="18" charset="0"/>
              </a:rPr>
              <a:t> Dual Credit Program	</a:t>
            </a:r>
            <a:endParaRPr lang="en-US" sz="3600" dirty="0">
              <a:solidFill>
                <a:srgbClr val="960000"/>
              </a:solidFill>
              <a:latin typeface="Times" panose="02020603050405020304" pitchFamily="18" charset="0"/>
              <a:ea typeface="ＭＳ Ｐゴシック" charset="0"/>
              <a:cs typeface="Times" panose="02020603050405020304" pitchFamily="18" charset="0"/>
            </a:endParaRPr>
          </a:p>
        </p:txBody>
      </p:sp>
      <p:sp>
        <p:nvSpPr>
          <p:cNvPr id="9218" name="Subtitle 2"/>
          <p:cNvSpPr>
            <a:spLocks noGrp="1"/>
          </p:cNvSpPr>
          <p:nvPr>
            <p:ph type="subTitle" idx="4294967295"/>
          </p:nvPr>
        </p:nvSpPr>
        <p:spPr>
          <a:xfrm>
            <a:off x="2005070" y="1872867"/>
            <a:ext cx="6910330" cy="3918333"/>
          </a:xfrm>
        </p:spPr>
        <p:txBody>
          <a:bodyPr/>
          <a:lstStyle/>
          <a:p>
            <a:pPr marL="0" indent="0">
              <a:buNone/>
            </a:pPr>
            <a:r>
              <a:rPr lang="en-US" sz="1800" dirty="0" smtClean="0">
                <a:latin typeface="Times New Roman" panose="02020603050405020304" pitchFamily="18" charset="0"/>
                <a:cs typeface="Times New Roman" panose="02020603050405020304" pitchFamily="18" charset="0"/>
              </a:rPr>
              <a:t>One way that Waubonsee is working to resolve multiple barriers to completion is through the dual credit program: </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smtClean="0">
                <a:latin typeface="Times New Roman" panose="02020603050405020304" pitchFamily="18" charset="0"/>
                <a:cs typeface="Times New Roman" panose="02020603050405020304" pitchFamily="18" charset="0"/>
              </a:rPr>
              <a:t>The goal of </a:t>
            </a:r>
            <a:r>
              <a:rPr lang="en-US" sz="1800" dirty="0" err="1" smtClean="0">
                <a:latin typeface="Times New Roman" panose="02020603050405020304" pitchFamily="18" charset="0"/>
                <a:cs typeface="Times New Roman" panose="02020603050405020304" pitchFamily="18" charset="0"/>
              </a:rPr>
              <a:t>Waubonsee’s</a:t>
            </a:r>
            <a:r>
              <a:rPr lang="en-US" sz="1800" dirty="0" smtClean="0">
                <a:latin typeface="Times New Roman" panose="02020603050405020304" pitchFamily="18" charset="0"/>
                <a:cs typeface="Times New Roman" panose="02020603050405020304" pitchFamily="18" charset="0"/>
              </a:rPr>
              <a:t> dual credit program is aligned with the six goals of the Illinois P-20 initiative:</a:t>
            </a:r>
          </a:p>
          <a:p>
            <a:pPr>
              <a:buAutoNum type="arabicPeriod"/>
            </a:pPr>
            <a:r>
              <a:rPr lang="en-US" sz="1800" dirty="0" smtClean="0">
                <a:latin typeface="Times New Roman" panose="02020603050405020304" pitchFamily="18" charset="0"/>
                <a:cs typeface="Times New Roman" panose="02020603050405020304" pitchFamily="18" charset="0"/>
              </a:rPr>
              <a:t>Improving academic achievement</a:t>
            </a:r>
          </a:p>
          <a:p>
            <a:pPr>
              <a:buAutoNum type="arabicPeriod"/>
            </a:pPr>
            <a:r>
              <a:rPr lang="en-US" sz="1800" dirty="0" smtClean="0">
                <a:latin typeface="Times New Roman" panose="02020603050405020304" pitchFamily="18" charset="0"/>
                <a:cs typeface="Times New Roman" panose="02020603050405020304" pitchFamily="18" charset="0"/>
              </a:rPr>
              <a:t>Increasing college access and success</a:t>
            </a:r>
          </a:p>
          <a:p>
            <a:pPr>
              <a:buAutoNum type="arabicPeriod"/>
            </a:pPr>
            <a:r>
              <a:rPr lang="en-US" sz="1800" dirty="0" smtClean="0">
                <a:latin typeface="Times New Roman" panose="02020603050405020304" pitchFamily="18" charset="0"/>
                <a:cs typeface="Times New Roman" panose="02020603050405020304" pitchFamily="18" charset="0"/>
              </a:rPr>
              <a:t>Improving use of existing data and measurements</a:t>
            </a:r>
          </a:p>
          <a:p>
            <a:pPr>
              <a:buAutoNum type="arabicPeriod"/>
            </a:pPr>
            <a:r>
              <a:rPr lang="en-US" sz="1800" dirty="0" smtClean="0">
                <a:latin typeface="Times New Roman" panose="02020603050405020304" pitchFamily="18" charset="0"/>
                <a:cs typeface="Times New Roman" panose="02020603050405020304" pitchFamily="18" charset="0"/>
              </a:rPr>
              <a:t>Requiring greater accountability</a:t>
            </a:r>
          </a:p>
          <a:p>
            <a:pPr>
              <a:buAutoNum type="arabicPeriod"/>
            </a:pPr>
            <a:r>
              <a:rPr lang="en-US" sz="1800" dirty="0" smtClean="0">
                <a:latin typeface="Times New Roman" panose="02020603050405020304" pitchFamily="18" charset="0"/>
                <a:cs typeface="Times New Roman" panose="02020603050405020304" pitchFamily="18" charset="0"/>
              </a:rPr>
              <a:t>Promoting lifelong learning </a:t>
            </a:r>
          </a:p>
          <a:p>
            <a:pPr>
              <a:buAutoNum type="arabicPeriod"/>
            </a:pPr>
            <a:r>
              <a:rPr lang="en-US" sz="1800" dirty="0" smtClean="0">
                <a:latin typeface="Times New Roman" panose="02020603050405020304" pitchFamily="18" charset="0"/>
                <a:cs typeface="Times New Roman" panose="02020603050405020304" pitchFamily="18" charset="0"/>
              </a:rPr>
              <a:t>Easing the transition to college and reducing remediation</a:t>
            </a:r>
          </a:p>
          <a:p>
            <a:endParaRPr lang="en-US" sz="1800" dirty="0" smtClean="0">
              <a:cs typeface="ＭＳ Ｐゴシック" charset="0"/>
            </a:endParaRPr>
          </a:p>
          <a:p>
            <a:pPr marL="0" indent="0">
              <a:buNone/>
            </a:pPr>
            <a:r>
              <a:rPr lang="en-US" sz="1800" dirty="0" smtClean="0">
                <a:cs typeface="ＭＳ Ｐゴシック" charset="0"/>
              </a:rPr>
              <a:t> </a:t>
            </a:r>
            <a:endParaRPr lang="en-US" sz="1800" dirty="0">
              <a:latin typeface="Calibri" charset="0"/>
              <a:ea typeface="ＭＳ Ｐゴシック" charset="0"/>
              <a:cs typeface="ＭＳ Ｐゴシック" charset="0"/>
            </a:endParaRPr>
          </a:p>
          <a:p>
            <a:endParaRPr lang="en-US" sz="1800" dirty="0">
              <a:latin typeface="Calibri" charset="0"/>
              <a:ea typeface="ＭＳ Ｐゴシック" charset="0"/>
              <a:cs typeface="ＭＳ Ｐゴシック" charset="0"/>
            </a:endParaRPr>
          </a:p>
          <a:p>
            <a:endParaRPr lang="en-US" sz="1800" dirty="0" smtClean="0">
              <a:latin typeface="Calibri" charset="0"/>
              <a:ea typeface="ＭＳ Ｐゴシック" charset="0"/>
              <a:cs typeface="ＭＳ Ｐゴシック" charset="0"/>
            </a:endParaRPr>
          </a:p>
          <a:p>
            <a:endParaRPr lang="en-US" sz="1800" dirty="0" smtClean="0">
              <a:latin typeface="Calibri" charset="0"/>
              <a:ea typeface="ＭＳ Ｐゴシック" charset="0"/>
              <a:cs typeface="ＭＳ Ｐゴシック" charset="0"/>
            </a:endParaRPr>
          </a:p>
          <a:p>
            <a:endParaRPr lang="en-US" sz="1800" dirty="0" smtClean="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9219" name="Rectangle 4"/>
          <p:cNvSpPr>
            <a:spLocks noChangeArrowheads="1"/>
          </p:cNvSpPr>
          <p:nvPr/>
        </p:nvSpPr>
        <p:spPr bwMode="auto">
          <a:xfrm>
            <a:off x="76200" y="2146300"/>
            <a:ext cx="175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400" dirty="0">
              <a:solidFill>
                <a:srgbClr val="A10307"/>
              </a:solidFill>
            </a:endParaRPr>
          </a:p>
        </p:txBody>
      </p:sp>
      <p:pic>
        <p:nvPicPr>
          <p:cNvPr id="5" name="Picture 2" descr="http://youuniversitydotorg.files.wordpress.com/2014/04/new-stud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2110"/>
            <a:ext cx="1828800" cy="2679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35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idx="4294967295"/>
          </p:nvPr>
        </p:nvSpPr>
        <p:spPr bwMode="auto">
          <a:xfrm>
            <a:off x="2116282" y="346364"/>
            <a:ext cx="6477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solidFill>
                  <a:srgbClr val="960000"/>
                </a:solidFill>
                <a:latin typeface="Times" panose="02020603050405020304" pitchFamily="18" charset="0"/>
                <a:ea typeface="ＭＳ Ｐゴシック" charset="0"/>
                <a:cs typeface="Times" panose="02020603050405020304" pitchFamily="18" charset="0"/>
              </a:rPr>
              <a:t>Why Dual Credit? </a:t>
            </a:r>
            <a:endParaRPr lang="en-US" dirty="0">
              <a:solidFill>
                <a:srgbClr val="960000"/>
              </a:solidFill>
              <a:latin typeface="Times" panose="02020603050405020304" pitchFamily="18" charset="0"/>
              <a:ea typeface="ＭＳ Ｐゴシック" charset="0"/>
              <a:cs typeface="Times" panose="02020603050405020304" pitchFamily="18" charset="0"/>
            </a:endParaRPr>
          </a:p>
        </p:txBody>
      </p:sp>
      <p:sp>
        <p:nvSpPr>
          <p:cNvPr id="9218" name="Subtitle 2"/>
          <p:cNvSpPr>
            <a:spLocks noGrp="1"/>
          </p:cNvSpPr>
          <p:nvPr>
            <p:ph type="subTitle" idx="4294967295"/>
          </p:nvPr>
        </p:nvSpPr>
        <p:spPr>
          <a:xfrm>
            <a:off x="2005070" y="1872867"/>
            <a:ext cx="7138930" cy="3918333"/>
          </a:xfrm>
        </p:spPr>
        <p:txBody>
          <a:bodyPr/>
          <a:lstStyle/>
          <a:p>
            <a:pPr marL="0" indent="0">
              <a:buNone/>
            </a:pPr>
            <a:r>
              <a:rPr lang="en-US" sz="1800" dirty="0" smtClean="0">
                <a:latin typeface="Times New Roman" panose="02020603050405020304" pitchFamily="18" charset="0"/>
                <a:cs typeface="Times New Roman" panose="02020603050405020304" pitchFamily="18" charset="0"/>
              </a:rPr>
              <a:t>Dual credit allows Waubonsee to partner with high schools and career centers to offer specific and relevant programs crafted to meet their student population.</a:t>
            </a:r>
          </a:p>
          <a:p>
            <a:pPr marL="0" indent="0">
              <a:buNone/>
            </a:pPr>
            <a:endParaRPr lang="en-US" sz="1800" dirty="0">
              <a:latin typeface="Times New Roman" panose="02020603050405020304" pitchFamily="18" charset="0"/>
              <a:ea typeface="ＭＳ Ｐゴシック" charset="0"/>
              <a:cs typeface="Times New Roman" panose="02020603050405020304" pitchFamily="18" charset="0"/>
            </a:endParaRPr>
          </a:p>
          <a:p>
            <a:pPr marL="0" indent="0">
              <a:buNone/>
            </a:pPr>
            <a:r>
              <a:rPr lang="en-US" sz="1800" dirty="0" smtClean="0">
                <a:latin typeface="Times New Roman" panose="02020603050405020304" pitchFamily="18" charset="0"/>
                <a:ea typeface="ＭＳ Ｐゴシック" charset="0"/>
                <a:cs typeface="Times New Roman" panose="02020603050405020304" pitchFamily="18" charset="0"/>
              </a:rPr>
              <a:t>High school counselors are aware of their student’s specific strengths and struggles, and thus can refer college-ready students.</a:t>
            </a:r>
          </a:p>
          <a:p>
            <a:pPr marL="0" indent="0">
              <a:buNone/>
            </a:pPr>
            <a:endParaRPr lang="en-US" sz="1800" dirty="0">
              <a:latin typeface="Times New Roman" panose="02020603050405020304" pitchFamily="18" charset="0"/>
              <a:ea typeface="ＭＳ Ｐゴシック" charset="0"/>
              <a:cs typeface="Times New Roman" panose="02020603050405020304" pitchFamily="18" charset="0"/>
            </a:endParaRPr>
          </a:p>
          <a:p>
            <a:pPr marL="0" indent="0">
              <a:buNone/>
            </a:pPr>
            <a:r>
              <a:rPr lang="en-US" sz="1800" dirty="0" smtClean="0">
                <a:latin typeface="Times New Roman" panose="02020603050405020304" pitchFamily="18" charset="0"/>
                <a:ea typeface="ＭＳ Ｐゴシック" charset="0"/>
                <a:cs typeface="Times New Roman" panose="02020603050405020304" pitchFamily="18" charset="0"/>
              </a:rPr>
              <a:t>Dual credit allows successful students to be challenged at a college level and receive college and high school credit.</a:t>
            </a:r>
            <a:endParaRPr lang="en-US" sz="1800" dirty="0">
              <a:latin typeface="Times New Roman" panose="02020603050405020304" pitchFamily="18" charset="0"/>
              <a:ea typeface="ＭＳ Ｐゴシック" charset="0"/>
              <a:cs typeface="Times New Roman" panose="02020603050405020304" pitchFamily="18" charset="0"/>
            </a:endParaRPr>
          </a:p>
          <a:p>
            <a:pPr marL="0" indent="0">
              <a:buNone/>
            </a:pPr>
            <a:endParaRPr lang="en-US" sz="1800" dirty="0" smtClean="0">
              <a:latin typeface="Times New Roman" panose="02020603050405020304" pitchFamily="18" charset="0"/>
              <a:ea typeface="ＭＳ Ｐゴシック" charset="0"/>
              <a:cs typeface="Times New Roman" panose="02020603050405020304" pitchFamily="18" charset="0"/>
            </a:endParaRPr>
          </a:p>
          <a:p>
            <a:pPr marL="0" indent="0">
              <a:buNone/>
            </a:pPr>
            <a:r>
              <a:rPr lang="en-US" sz="1800" dirty="0" smtClean="0">
                <a:latin typeface="Times New Roman" panose="02020603050405020304" pitchFamily="18" charset="0"/>
                <a:ea typeface="ＭＳ Ｐゴシック" charset="0"/>
                <a:cs typeface="Times New Roman" panose="02020603050405020304" pitchFamily="18" charset="0"/>
              </a:rPr>
              <a:t>Dual credit familiarizes students to the college culture and provides them with early access.</a:t>
            </a:r>
          </a:p>
          <a:p>
            <a:pPr marL="0" indent="0">
              <a:buNone/>
            </a:pPr>
            <a:endParaRPr lang="en-US" sz="1800" dirty="0">
              <a:latin typeface="Calibri" charset="0"/>
              <a:ea typeface="ＭＳ Ｐゴシック" charset="0"/>
              <a:cs typeface="ＭＳ Ｐゴシック" charset="0"/>
            </a:endParaRPr>
          </a:p>
          <a:p>
            <a:pPr marL="0" indent="0">
              <a:buNone/>
            </a:pPr>
            <a:endParaRPr lang="en-US" sz="1800" dirty="0" smtClean="0">
              <a:latin typeface="Calibri" charset="0"/>
              <a:ea typeface="ＭＳ Ｐゴシック" charset="0"/>
              <a:cs typeface="ＭＳ Ｐゴシック" charset="0"/>
            </a:endParaRPr>
          </a:p>
          <a:p>
            <a:pPr marL="0" indent="0">
              <a:buNone/>
            </a:pPr>
            <a:endParaRPr lang="en-US" sz="1800" dirty="0">
              <a:latin typeface="Calibri" charset="0"/>
              <a:ea typeface="ＭＳ Ｐゴシック" charset="0"/>
              <a:cs typeface="ＭＳ Ｐゴシック" charset="0"/>
            </a:endParaRPr>
          </a:p>
          <a:p>
            <a:pPr marL="0" indent="0">
              <a:buNone/>
            </a:pPr>
            <a:r>
              <a:rPr lang="en-US" sz="1800" dirty="0" smtClean="0">
                <a:latin typeface="Calibri" charset="0"/>
                <a:ea typeface="ＭＳ Ｐゴシック" charset="0"/>
                <a:cs typeface="ＭＳ Ｐゴシック" charset="0"/>
              </a:rPr>
              <a:t> </a:t>
            </a:r>
          </a:p>
          <a:p>
            <a:endParaRPr lang="en-US" sz="1800" dirty="0">
              <a:latin typeface="Calibri" charset="0"/>
              <a:ea typeface="ＭＳ Ｐゴシック" charset="0"/>
              <a:cs typeface="ＭＳ Ｐゴシック" charset="0"/>
            </a:endParaRPr>
          </a:p>
          <a:p>
            <a:endParaRPr lang="en-US" sz="1800" dirty="0" smtClean="0">
              <a:latin typeface="Calibri" charset="0"/>
              <a:ea typeface="ＭＳ Ｐゴシック" charset="0"/>
              <a:cs typeface="ＭＳ Ｐゴシック" charset="0"/>
            </a:endParaRPr>
          </a:p>
          <a:p>
            <a:endParaRPr lang="en-US" sz="1800" dirty="0">
              <a:latin typeface="Calibri" charset="0"/>
              <a:ea typeface="ＭＳ Ｐゴシック" charset="0"/>
              <a:cs typeface="ＭＳ Ｐゴシック" charset="0"/>
            </a:endParaRPr>
          </a:p>
          <a:p>
            <a:endParaRPr lang="en-US" sz="1800" dirty="0">
              <a:latin typeface="Calibri" charset="0"/>
              <a:ea typeface="ＭＳ Ｐゴシック" charset="0"/>
              <a:cs typeface="ＭＳ Ｐゴシック" charset="0"/>
            </a:endParaRPr>
          </a:p>
          <a:p>
            <a:endParaRPr lang="en-US" sz="1800" dirty="0" smtClean="0">
              <a:latin typeface="Calibri" charset="0"/>
              <a:ea typeface="ＭＳ Ｐゴシック" charset="0"/>
              <a:cs typeface="ＭＳ Ｐゴシック" charset="0"/>
            </a:endParaRPr>
          </a:p>
          <a:p>
            <a:endParaRPr lang="en-US" sz="1800" dirty="0" smtClean="0">
              <a:latin typeface="Calibri" charset="0"/>
              <a:ea typeface="ＭＳ Ｐゴシック" charset="0"/>
              <a:cs typeface="ＭＳ Ｐゴシック" charset="0"/>
            </a:endParaRPr>
          </a:p>
          <a:p>
            <a:endParaRPr lang="en-US" sz="1800" dirty="0" smtClean="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9219" name="Rectangle 4"/>
          <p:cNvSpPr>
            <a:spLocks noChangeArrowheads="1"/>
          </p:cNvSpPr>
          <p:nvPr/>
        </p:nvSpPr>
        <p:spPr bwMode="auto">
          <a:xfrm>
            <a:off x="76200" y="2146300"/>
            <a:ext cx="175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400" dirty="0">
              <a:solidFill>
                <a:srgbClr val="A10307"/>
              </a:solidFill>
            </a:endParaRPr>
          </a:p>
        </p:txBody>
      </p:sp>
    </p:spTree>
    <p:extLst>
      <p:ext uri="{BB962C8B-B14F-4D97-AF65-F5344CB8AC3E}">
        <p14:creationId xmlns:p14="http://schemas.microsoft.com/office/powerpoint/2010/main" val="3653522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idx="4294967295"/>
          </p:nvPr>
        </p:nvSpPr>
        <p:spPr bwMode="auto">
          <a:xfrm>
            <a:off x="2412694" y="264405"/>
            <a:ext cx="6731306" cy="14119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dirty="0" smtClean="0">
                <a:solidFill>
                  <a:srgbClr val="960000"/>
                </a:solidFill>
                <a:latin typeface="Times" panose="02020603050405020304" pitchFamily="18" charset="0"/>
                <a:ea typeface="ＭＳ Ｐゴシック" charset="0"/>
                <a:cs typeface="Times" panose="02020603050405020304" pitchFamily="18" charset="0"/>
              </a:rPr>
              <a:t>Dual credit can look many different ways:</a:t>
            </a:r>
            <a:endParaRPr lang="en-US" dirty="0">
              <a:solidFill>
                <a:srgbClr val="960000"/>
              </a:solidFill>
              <a:latin typeface="Times" panose="02020603050405020304" pitchFamily="18" charset="0"/>
              <a:ea typeface="ＭＳ Ｐゴシック" charset="0"/>
              <a:cs typeface="Times" panose="02020603050405020304" pitchFamily="18" charset="0"/>
            </a:endParaRPr>
          </a:p>
        </p:txBody>
      </p:sp>
      <p:sp>
        <p:nvSpPr>
          <p:cNvPr id="9218" name="Subtitle 2"/>
          <p:cNvSpPr>
            <a:spLocks noGrp="1"/>
          </p:cNvSpPr>
          <p:nvPr>
            <p:ph type="subTitle" idx="4294967295"/>
          </p:nvPr>
        </p:nvSpPr>
        <p:spPr>
          <a:xfrm>
            <a:off x="1921942" y="1676400"/>
            <a:ext cx="7138930" cy="4104409"/>
          </a:xfrm>
        </p:spPr>
        <p:txBody>
          <a:bodyPr/>
          <a:lstStyle/>
          <a:p>
            <a:pPr marL="0" indent="0">
              <a:buNone/>
            </a:pPr>
            <a:r>
              <a:rPr lang="en-US" sz="1800" dirty="0" err="1" smtClean="0">
                <a:latin typeface="Times New Roman" panose="02020603050405020304" pitchFamily="18" charset="0"/>
                <a:ea typeface="ＭＳ Ｐゴシック" charset="0"/>
                <a:cs typeface="Times New Roman" panose="02020603050405020304" pitchFamily="18" charset="0"/>
              </a:rPr>
              <a:t>Waubonsee’s</a:t>
            </a:r>
            <a:r>
              <a:rPr lang="en-US" sz="1800" dirty="0" smtClean="0">
                <a:latin typeface="Times New Roman" panose="02020603050405020304" pitchFamily="18" charset="0"/>
                <a:ea typeface="ＭＳ Ｐゴシック" charset="0"/>
                <a:cs typeface="Times New Roman" panose="02020603050405020304" pitchFamily="18" charset="0"/>
              </a:rPr>
              <a:t> instructor teaching a dual credit class on the Waubonsee campus. </a:t>
            </a:r>
          </a:p>
          <a:p>
            <a:pPr marL="0" indent="0">
              <a:buNone/>
            </a:pPr>
            <a:endParaRPr lang="en-US" sz="1800" dirty="0">
              <a:latin typeface="Times New Roman" panose="02020603050405020304" pitchFamily="18" charset="0"/>
              <a:ea typeface="ＭＳ Ｐゴシック" charset="0"/>
              <a:cs typeface="Times New Roman" panose="02020603050405020304" pitchFamily="18" charset="0"/>
            </a:endParaRPr>
          </a:p>
          <a:p>
            <a:pPr marL="0" indent="0">
              <a:buNone/>
            </a:pPr>
            <a:r>
              <a:rPr lang="en-US" sz="1800" dirty="0" err="1" smtClean="0">
                <a:latin typeface="Times New Roman" panose="02020603050405020304" pitchFamily="18" charset="0"/>
                <a:ea typeface="ＭＳ Ｐゴシック" charset="0"/>
                <a:cs typeface="Times New Roman" panose="02020603050405020304" pitchFamily="18" charset="0"/>
              </a:rPr>
              <a:t>Waubonsee’s</a:t>
            </a:r>
            <a:r>
              <a:rPr lang="en-US" sz="1800" dirty="0" smtClean="0">
                <a:latin typeface="Times New Roman" panose="02020603050405020304" pitchFamily="18" charset="0"/>
                <a:ea typeface="ＭＳ Ｐゴシック" charset="0"/>
                <a:cs typeface="Times New Roman" panose="02020603050405020304" pitchFamily="18" charset="0"/>
              </a:rPr>
              <a:t> instructor teaching a dual credit class at the partner high school’s campus.</a:t>
            </a:r>
          </a:p>
          <a:p>
            <a:pPr marL="0" indent="0">
              <a:buNone/>
            </a:pPr>
            <a:endParaRPr lang="en-US" sz="1800" dirty="0">
              <a:latin typeface="Times New Roman" panose="02020603050405020304" pitchFamily="18" charset="0"/>
              <a:ea typeface="ＭＳ Ｐゴシック" charset="0"/>
              <a:cs typeface="Times New Roman" panose="02020603050405020304" pitchFamily="18" charset="0"/>
            </a:endParaRPr>
          </a:p>
          <a:p>
            <a:pPr marL="0" indent="0">
              <a:buNone/>
            </a:pPr>
            <a:r>
              <a:rPr lang="en-US" sz="1800" dirty="0" smtClean="0">
                <a:latin typeface="Times New Roman" panose="02020603050405020304" pitchFamily="18" charset="0"/>
                <a:ea typeface="ＭＳ Ｐゴシック" charset="0"/>
                <a:cs typeface="Times New Roman" panose="02020603050405020304" pitchFamily="18" charset="0"/>
              </a:rPr>
              <a:t>A partner high school’s instructor teaching a dual credit class at the partner high school’s campus.  </a:t>
            </a:r>
          </a:p>
          <a:p>
            <a:pPr marL="0" indent="0">
              <a:buNone/>
            </a:pPr>
            <a:endParaRPr lang="en-US" sz="1800" dirty="0" smtClean="0">
              <a:latin typeface="Times New Roman" panose="02020603050405020304" pitchFamily="18" charset="0"/>
              <a:ea typeface="ＭＳ Ｐゴシック" charset="0"/>
              <a:cs typeface="Times New Roman" panose="02020603050405020304" pitchFamily="18" charset="0"/>
            </a:endParaRPr>
          </a:p>
          <a:p>
            <a:pPr marL="0" indent="0">
              <a:buNone/>
            </a:pPr>
            <a:r>
              <a:rPr lang="en-US" sz="1800" dirty="0">
                <a:latin typeface="Times New Roman" panose="02020603050405020304" pitchFamily="18" charset="0"/>
                <a:ea typeface="ＭＳ Ｐゴシック" charset="0"/>
                <a:cs typeface="Times New Roman" panose="02020603050405020304" pitchFamily="18" charset="0"/>
              </a:rPr>
              <a:t>Dual credit instructors teaching credit, college level courses must meet the same requirements as </a:t>
            </a:r>
            <a:r>
              <a:rPr lang="en-US" sz="1800" dirty="0" smtClean="0">
                <a:latin typeface="Times New Roman" panose="02020603050405020304" pitchFamily="18" charset="0"/>
                <a:ea typeface="ＭＳ Ｐゴシック" charset="0"/>
                <a:cs typeface="Times New Roman" panose="02020603050405020304" pitchFamily="18" charset="0"/>
              </a:rPr>
              <a:t>on-campus </a:t>
            </a:r>
            <a:r>
              <a:rPr lang="en-US" sz="1800" dirty="0">
                <a:latin typeface="Times New Roman" panose="02020603050405020304" pitchFamily="18" charset="0"/>
                <a:ea typeface="ＭＳ Ｐゴシック" charset="0"/>
                <a:cs typeface="Times New Roman" panose="02020603050405020304" pitchFamily="18" charset="0"/>
              </a:rPr>
              <a:t>faculty</a:t>
            </a:r>
            <a:r>
              <a:rPr lang="en-US" sz="1800" dirty="0" smtClean="0">
                <a:latin typeface="Times New Roman" panose="02020603050405020304" pitchFamily="18" charset="0"/>
                <a:ea typeface="ＭＳ Ｐゴシック" charset="0"/>
                <a:cs typeface="Times New Roman" panose="02020603050405020304" pitchFamily="18" charset="0"/>
              </a:rPr>
              <a:t>.</a:t>
            </a:r>
          </a:p>
          <a:p>
            <a:pPr marL="0" indent="0">
              <a:buNone/>
            </a:pPr>
            <a:endParaRPr lang="en-US" sz="1800" dirty="0">
              <a:latin typeface="Times New Roman" panose="02020603050405020304" pitchFamily="18" charset="0"/>
              <a:ea typeface="ＭＳ Ｐゴシック" charset="0"/>
              <a:cs typeface="Times New Roman" panose="02020603050405020304" pitchFamily="18" charset="0"/>
            </a:endParaRPr>
          </a:p>
          <a:p>
            <a:pPr marL="0" indent="0">
              <a:buNone/>
            </a:pPr>
            <a:r>
              <a:rPr lang="en-US" sz="1800" dirty="0">
                <a:latin typeface="Times New Roman" panose="02020603050405020304" pitchFamily="18" charset="0"/>
                <a:ea typeface="ＭＳ Ｐゴシック" charset="0"/>
                <a:cs typeface="Times New Roman" panose="02020603050405020304" pitchFamily="18" charset="0"/>
              </a:rPr>
              <a:t>Dual credit students meet the same academic criteria  as those enrolled in credit-bearing college classes, </a:t>
            </a:r>
            <a:r>
              <a:rPr lang="en-US" sz="1800" dirty="0" smtClean="0">
                <a:latin typeface="Times New Roman" panose="02020603050405020304" pitchFamily="18" charset="0"/>
                <a:ea typeface="ＭＳ Ｐゴシック" charset="0"/>
                <a:cs typeface="Times New Roman" panose="02020603050405020304" pitchFamily="18" charset="0"/>
              </a:rPr>
              <a:t>and must take </a:t>
            </a:r>
            <a:r>
              <a:rPr lang="en-US" sz="1800" dirty="0">
                <a:latin typeface="Times New Roman" panose="02020603050405020304" pitchFamily="18" charset="0"/>
                <a:ea typeface="ＭＳ Ｐゴシック" charset="0"/>
                <a:cs typeface="Times New Roman" panose="02020603050405020304" pitchFamily="18" charset="0"/>
              </a:rPr>
              <a:t>appropriate placement testing.  </a:t>
            </a:r>
          </a:p>
          <a:p>
            <a:pPr marL="0" indent="0">
              <a:buNone/>
            </a:pPr>
            <a:endParaRPr lang="en-US" sz="1800" dirty="0" smtClean="0">
              <a:latin typeface="Calibri" charset="0"/>
              <a:ea typeface="ＭＳ Ｐゴシック" charset="0"/>
              <a:cs typeface="ＭＳ Ｐゴシック" charset="0"/>
            </a:endParaRPr>
          </a:p>
          <a:p>
            <a:pPr marL="0" indent="0">
              <a:buNone/>
            </a:pPr>
            <a:endParaRPr lang="en-US" sz="1800" i="1" dirty="0">
              <a:latin typeface="Calibri" charset="0"/>
              <a:ea typeface="ＭＳ Ｐゴシック" charset="0"/>
              <a:cs typeface="ＭＳ Ｐゴシック" charset="0"/>
            </a:endParaRPr>
          </a:p>
          <a:p>
            <a:pPr marL="0" indent="0">
              <a:buNone/>
            </a:pPr>
            <a:endParaRPr lang="en-US" sz="1800" i="1" dirty="0">
              <a:latin typeface="Calibri" charset="0"/>
              <a:ea typeface="ＭＳ Ｐゴシック" charset="0"/>
              <a:cs typeface="ＭＳ Ｐゴシック" charset="0"/>
            </a:endParaRPr>
          </a:p>
          <a:p>
            <a:pPr marL="0" indent="0">
              <a:buNone/>
            </a:pPr>
            <a:endParaRPr lang="en-US" sz="1800" dirty="0">
              <a:latin typeface="Calibri" charset="0"/>
              <a:ea typeface="ＭＳ Ｐゴシック" charset="0"/>
              <a:cs typeface="ＭＳ Ｐゴシック" charset="0"/>
            </a:endParaRPr>
          </a:p>
          <a:p>
            <a:pPr marL="0" indent="0">
              <a:buNone/>
            </a:pPr>
            <a:endParaRPr lang="en-US" sz="1800" dirty="0" smtClean="0">
              <a:latin typeface="Calibri" charset="0"/>
              <a:ea typeface="ＭＳ Ｐゴシック" charset="0"/>
              <a:cs typeface="ＭＳ Ｐゴシック" charset="0"/>
            </a:endParaRPr>
          </a:p>
          <a:p>
            <a:pPr marL="0" indent="0">
              <a:buNone/>
            </a:pPr>
            <a:endParaRPr lang="en-US" sz="1800" dirty="0">
              <a:latin typeface="Calibri" charset="0"/>
              <a:ea typeface="ＭＳ Ｐゴシック" charset="0"/>
              <a:cs typeface="ＭＳ Ｐゴシック" charset="0"/>
            </a:endParaRPr>
          </a:p>
          <a:p>
            <a:pPr marL="0" indent="0">
              <a:buNone/>
            </a:pPr>
            <a:endParaRPr lang="en-US" sz="1800" dirty="0" smtClean="0">
              <a:latin typeface="Calibri" charset="0"/>
              <a:ea typeface="ＭＳ Ｐゴシック" charset="0"/>
              <a:cs typeface="ＭＳ Ｐゴシック" charset="0"/>
            </a:endParaRPr>
          </a:p>
          <a:p>
            <a:endParaRPr lang="en-US" sz="1800" dirty="0" smtClean="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9219" name="Rectangle 4"/>
          <p:cNvSpPr>
            <a:spLocks noChangeArrowheads="1"/>
          </p:cNvSpPr>
          <p:nvPr/>
        </p:nvSpPr>
        <p:spPr bwMode="auto">
          <a:xfrm>
            <a:off x="76200" y="2146300"/>
            <a:ext cx="175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400" dirty="0">
              <a:solidFill>
                <a:srgbClr val="A10307"/>
              </a:solidFill>
            </a:endParaRPr>
          </a:p>
        </p:txBody>
      </p:sp>
      <p:sp>
        <p:nvSpPr>
          <p:cNvPr id="2" name="AutoShape 2" descr="data:image/jpeg;base64,/9j/4AAQSkZJRgABAQAAAQABAAD/2wCEAAkGBxQSEhUUEhQUFBUXGBQWFxgYGBQUFxUYGBQXFxcYFBcaHCggGBolHBUXITEhJSkrLi4uFx8zODMsNygtLisBCgoKDg0OGxAQGywkICQsLCwsLCwvLCwsLCwsLCwsLCwsLCwsLCwsLCwsLCwsLCwsLCssLCwsLCssLCwsLCssN//AABEIARwAsQMBIgACEQEDEQH/xAAcAAEAAQUBAQAAAAAAAAAAAAAABgEDBAUHAgj/xABCEAABAwIDBQUFBAgFBQEAAAABAAIDBBEFEiEGMUFRYQcTInGBMpGhscEUI0LRFVJicoKSsvAzU6LC4SRjc6PxFv/EABkBAQADAQEAAAAAAAAAAAAAAAABAgQDBf/EACIRAQEAAgICAwADAQAAAAAAAAABAhEDIRIxBCIyQUJxUf/aAAwDAQACEQMRAD8A7iiIgIiICIiAiIgIiICIiAipdVQEREBERAREQEREFEREFUREBERAREQEREBURc67Rtu5aKXuIWtaSxrs7rHUncB6cVFolNVtZSxvkY+QNdHfNfmBchvM9FET2xU+dw7mUsB0cC3W3Np3LjuK4vJUSukkcXSuN3WFgSNBoOisOw6odqI5D1sbKu1tOlydsUxJyxRAXJbfMTl1tex37lOtjNvIa4ZHfdTADM0kZXE/5Zvr5L5sleWG1iCL/HertNXZXNcLgghzbaeJpBGvmpH16i0WxWNito4pwbkizuj26OB9VvVZUREQEREBERBRERBVERAREQEREBERBgY3icdLA+aU2YwXPPoB1uvl3F8RfVTPkkzPLzpci+vs+WgXcO2yubHh+U+1JIwN6WuSd/IfFcf2EwoTVAL/AGWeLXjY6X5BUzy1Nr4Y7unQNg9l44GB0jGmV1ib65RwAXQYIW23Cy52/baNjyIIZKi2jnNDst+QIab+a2eB9obZX92+B8Z4cR67isk3+smq2esWyx7ZClnJL4m5iLEi4PwXMNrtgvs7TJTuLg25LHam37JXYKjFowLuIHmoxjGJQygiORjjY+EEE+5ReSy7xT4SzWSN9i21UrKhtJoYpSTre7CGE+HzIGi7yvl7ZcGHFIe7bmIqGAAamxdr7gSvqALbjdsVmlURFZAiIgIiIKIiIKoiICIiAiIgIiIOb9usTjQMysDh3zMzrAlgs62W+65sLqE9l+Huc2ZztMxDNeQFz811vbyh76lLL6Z2kjg4C+hUD2ZAgzM0uHE6btVl58v6tPBh/ZaxLZmsjdenkOU7g1jLN6ZSfivGFbKVAkD5n23Gx3nzF9FI243LM8xwWAbo953Do3mVpsWx6ppZC3uO9YDcyX1tv3c/yXD3NRok13WP2i4bIQ3ugS0jxC9ioDLh8IbYd9HMN17gX4W4EeRU5rNv4p5GRiN1zYdAeS3LsEpXjvMgzcrm1+gvZWmVx6RlhMu3Pez+jfNjEGniY5sj7m2jG6nqd2i+kguY9mmyrRV1Fa7cD3cI5eEZyfgB6rp624etsOfsREVlRERAREQUREQVREQEREBERAREQYuJUQmjdG7juPIjUH3rjddL3c7xmJyvLSbZdxynTgNF24rie3k4bXS33E29wAWfnxljvw5WdMjEBVxAOoxGW8Wu3jNrm66krJgoK6Vp7yogILblroyBuvbMOuiuYBOJGAA30ssmpw6obrFMR0O5Z8b/ANa+qh2LROonh8sML2hwGaJ2Ygndpz/JZ1ViTgzvW3aHAeE6G/A24LNnhkac01nW181g4XA6vrI4NcgOeW3Bo36/D1TUzvSuV8Y67sxT5KWEcSxrj1LhmPzW1VunhDGta3QNAA8gLBXFvk1GC3YiIpQIiICIiCiIiCqIiAiIgIiICLGr66OFhfK9rGjiTb0HM9FGMQ7RKWKPvbSOizhmcNtqd5DTqQLHhwQTBcS21pTK6R4353kfzFdExLbanYWshIme9uYZT4QLXBcefRRJ8eZmo13+9ZfkZasjT8fHe65lSYzLTus0kf3wW6h7QpQLOBNvivG0OEi5NlFJqMt3FVxuOS1lnpJK/bKSYWtYFdY7IsMY2jE9vvJi7M46nK1xDQOQXBKemJK+jezR7f0dAGuaS0ODrEHK7MTZ3Irrxyb6cuS3XaUoiLu4iIiAiIgIiIKIiIKoiICIrNTUsjaXSOaxo3lxAHxQXlbnnawZnuDQOJIA95UNxvtChjuIPvXfrHRg+rlzrF8cmqn/AHjy4kgAfhFzYZRuCvMLUbZ3aBjImrXASXjawBmmZpJAJIvoL33rS7UOyUNJGRZz3uk9Lm39Sz6LD2zYk5rhdrLkjgQwNaAel1524g+0V9PACG2a3ybck7vIBUntLQ09WWPa79U/Dip9S1zJIg9huPl5rKoNmoI43MyZi4Wc52pPl+r6KJYjg81E4vhJczjx05PH1VefinJ69unFy+H+MzFZARqojWxNvoVvmYjHMLH7t/InQ/un6JHhDCcz5I2j95v5rF45Y9WNXlMu40NPDosjCdoJ6Gd0kDrbg5p1Y/do5vHz3rKxKqiZ4IPvHbs34R5cysnDtk3PgcX6SPsW3vp5+a1cGFndZuXKeorjHaZXvlZI2QRRgj7tgFjzzE3Jvqp3hnaTkmEdYGhjmtc2Zt9xGhe3X3hch2hwaaCMGRthmAvcELZTPz0tLJuy54XHfa1st/4V2ynfTjH0jDKHtDmkOa4AgjUEHUEFe1zrsq2qidSx00j8skeZgLj4XjMS0NPQEC3RdEuoSqiIgIiIKIiIKoiIMbEqxsMT5XeyxpcfRcJ2r2skrJLuOVg9lgJyjqeZ6qcdseNGKGOBrrGS7njiWjcPK/yXGA+5XTCfyrWyE91n4E3PVQj9sH3a/RaNpst5skf+ozH8McjvcAPqr5XpEb7Yt+epqJOh/wBT7/RYbmd9ikx/yw2x5EBu74q5sHL4Z3dWD4Eq7sREZHVE+8ulcL9AuM9rJnTTXYDx3O9FbkK8QeB9j7L/AIFXJG2B6aqyGgxPZ6KQ3cy3Vtmn1HFR6bAqVti6R4BJA0Gtt/Dcpji0wbC53MaeZ0B+Kg+Kv8QbwaAPXefiSouVi0SHCaOlZbu8hPMnxfHct/GFzIFZdLissXsPI6bx7lHkaSvbWnD6KXS5sCPMG4UX2DjbPDPTv3HK4cwTcXHW4Czn7TufG5krAQRa40+C1mxI+zznO5uRzC297a3BbcH1S001VKTG97Dva4tPmDb6Ka7MbfTUzg2QmWHQEON3NH7B+ih2NkCqntuL8wPDXXQ+qxWy+G66Y9xSvp/D61k0bZI3BzHgEH++KyVyfsdx/wAT6R50Pjj6HXOPUWPvXWFzs1V4IiKBRERBVERB8/8Aa3Vl2IyNJuGhjR0GUH5kqDGWxBW82/qM+IVLr3+9cPQafRRiQ7wus9KtpBUB4ItYhbfAZcrKl/6sLm+rj/worT1Fn34Fbj7WGU9QOL8g+SZXok7bvA67uqGZ43lzrejAApZsFSGKnDXfis/1cLqCYK0ywQQjc+Ql37ocXH4N+K6lS2aQOgCpE1lTsuOu/wAiFWKXML8dx80bIsfNldfg7T1UoafHZ7ZYzuDi/wDhAvb5+5Q6Z9ySd5JKkWMTZpZL62tGPPj8bj1WFtLhbIMmRxdcHNe1g4W9npquWWU8tOuON1tpSV5JVCVQlEBK8kqhKoSgqX+7lvCsSxNIta3lovZK905AJc4XDGveb7jlaSL+tlMt/hFi5sxiBgq4pAdWyNJ/dvYj+W6+mwV8j0kpAzfiJ0X1Ps5XCelglH442O9cov8AFdMlY2SIiolRERBVeZDYE7tD6L0o52g4r9moJ3i+YtMbLfrPFh9UHzViL80jze/icb89TqsKQ3F+I3q44WXg7/NdUMV6yftx7stsCDlvcagjkseQK2xUqXQNh3x2a5oIygg31u4kXLeQsPipvDUArmOyUxaHa+C9m3+KmeHTXHUJBJo5lZq5gGEngCfKy1n2gjUcNLLdUUNPVMyEkOItcGxBHP1Vc+SYe1sOO5ekCxGpLWh3G5kPUg/8fFbvFZO/pc+UaAPvx/uxTGdlZ82Vje8BFm5SOAt4r7lvMOwsQU4hm1OQNPHhqLrJy5TcsaeLG6uNc2JXkq9VxZHubyJA8uCsErTLtn9KEryShK8kogJVmsnDYpB+J+Vo8s13fIe9eyVhVfie0ctSrYztF9MdjTvO/c0cl9JdlxP6Mp78GuHue5fPEUWtz6L6B7J6sSYdFbTIZGH0cTf4rpn6ViYoiLmlRERBVaDbfZ/7dSvhD+7dcPa7fZzb2uOR1W/VCg+R6hgBLXjUEi46FYzoLjwm/L/4pRV0DXTSAjc94/1FWZdmb6tdYrnPkz1k7XgvuIpN138Vaqad8QY54t3jBIzqwuc0H3sKkEWASvnihLh97JHHcbwHvDSR5A3Wz7Xnxtr/ALPELR0sMFO30ZnPn7YHoV08pl6crjZ7abZ24bm3tvchTOimtZzDccvyWq2Qga+lB3kOcD/Mr00D4XZmXspEmFTukaLgWJG+1t63DaOB7TPTubHI6xIBNjbmOaj2FYk5wzsbctBL2AXuN1/+Fdf3J8ULnsLtSDoL9BZY/kXeTX8eajeUWJZCbvbfiLn8lmV2Jh7NMpNuajsGa+9pPzWxgZE8+IZD8D6rM0ITtBDllJtbML+u4rWkro2M4DHOywflcLlrjqPI9CoFiFA+E2kaRyPB3UFbOHOWa/lj5cLLthOK8Eqrl4cV2clCViMILnEk77adNFfe6wJUj2ewyANBc3O7f4tdfJVy5Zx91bHjufURxjidA0u95+S7N2JzP7iZjm2a17S3gbubrpy0Gqi80bWjwtDR0ACk/ZbOe/mbwLGn1DrfVUx+Tc8taWz4PDHe3SkRF3cFEREFVRVXiWQNBcdwBJ9BdB87y/48v/kk/rKyn1AAXo02Zz37sznO95JUcxSoc1xAXnfrJ6P5xSfYOnNTisAA8MWed3k1uVv+t7fcoltRTOqsWqmje6ee/ICMO+kdl1jsJoR9nnqHWzyS92DxDI2iw/mc4+5cXxupP2qpkB9qac+YMrjb3LdxzWLDyXeSQ7A1AEYadLlw14m5I/vopTVUZ4jRRPCaPNA1zdLOf/WT79VJMGxJ3+HLrfcefn1XSKNROH0z+8Z/wR15rNk2njmt3kQv00HuXvaCLKw24kD3qGVkZDjlJFuS48vHMrt24+S4zSWurIyNGmM8xct9yvQ1rjpmaRzB0P5KFDFZWi2h9FbixiRp8QBHTQhcLw13nNHRf05lGU625aqwMXa/wyeyeBFxr0UGdiQd7BLeiyaStI9oghUvHpbz2kdXgsTv8J2Q8jctPkd4WnlwyUXuwm28jxfJZ8GJNI46/NbijrQ4X4nQqZyZYq3jxqO4bgRn79p8BZTzSNzeG72t8Dbnm4hb3ALCNpLSDYfhN/kt1BUbvXqrs0otcac1Xk5PNfj4/HtqsUqWhp0cPMELcdkkt6qTrEfg8LQ17Q+4O5bnstZkrSP+28fFpU8P6ivN3jXXgiBFvYVEREFVrtogfss9t/dyf0lbFYOOm1NN/wCKT+gqL6TPblVBTBzRw0WkxPCW5yXbrE+dltcHqLsHkExTW59F5mN1XpZem67GZjHBWA+yyQSW5Zohcf8ArXB5JM4Lv1iT79V2TZeq7nC8WkHtBrresFm/ElcnoqEyMe63hjyX/iJA+S9HC/V5+U3lqJn2fM+5LXfiu8eR0W0rqLe0DdqCsOKExhhbplsFun1edoPvXWKI5iFU5wa1wtlNz1sFH5W3W+xgHNcC+lloXvCpVoxZI1jSRLOKtPaoS1r4rL1FPwd7/wA1lPYseWFRZtMumW15/wDiyYcQc1aaN7meXJZscocuWWDtjltIqTGTxP8AZWW7GdNVFA4he2yrncIv5N+/E+ql3ZVKX1wJ/Uk+QXPIBzXUux2hc6WSa3ga3uwebiQSB5AD3qcMftFc79a6uFVEWtkUREQVWFjbb08w5xyf0FZq8SszAg8QR7xZBwvA5vA3yCz6nUFarB2CNz2OOrHubbyNluqkixtrdeXZqvTl3Gn7mV9BiEcLHvc51GC1gLjbO4u0HCwWg2e2bmkjqXODo2wCNz2kFpL8wytIP7JcV1Hsk1krDyMLfg8/VXtv8OEIkkjmkYakjvIRkLJCxli83GYWAG47yvQ4/wAxhyusrUREYL5Izpezh6gD5rFuWEtO8aeaycWidZkrPaAHqLbl4MjKll9zhp1B5FdnFrqs5go5WRG62tfSvbobla92biFFWjWuhPVUED+BK2rD0WXHI3iCo0naPCCUmw19F6dTScWhScyNt4RvVkxppG0TmFt4Kt25XBUqkpR0VcMwU1E8cLB4nuDfIcXHoBc+iWJ21uyphdiMMNWCYHlsbrEtIdIwBhuOGchdmqex6jPsSTs/ia75hZdT2WUUlVFUPzkRxxMEYOVjnRaNe8jUmwGl7GynQCr4w8q5HL2Nu7wZKod1xzN+8t0toV07BMKjpYWQxCzGC3Uni48ySs9FMkiLlb7ERFKFEREFUREHDNp4DDilQ22jnCQeT2g/O6yZX6eiz+1umyVkEo/HGWnzY78nLWQ+Jo09F5/LNZt/Fd4JN2NgkVjuczB7mX/3BY22VV31a5v4Ymd2OpPid8dPRbfsmhDKac853E+kcY+ihMdTmmLjqXZnE9Sb/VbuL8xiz/VZNAc0eU723b+S09fSFju8iNnDeODhyP5rcxtyvJG53zCs1QXVRq4ahszdN/EHeCseag4jcvNbSZDnboeKv0lfffvUJYRgA3hXGvbyWyzsd0KxaimtewQYdrnReg3RZDGcwkgsEGBIW+ql/ZI9grXB/tmN3dnlqC71I+ShdQ3W/L49FttjJsldTOG/vWA+TzkPwcqVL6EREUoEREBERBRERBVERBz/ALZaLNSRygaxStJ/deC0/EhQ7BpM0fD6rq22tF31DUxgXJieR5gZh8QuL7KPJBad3zWT5E721/HvWnUOzAXppR/35L+rGfmuczMIcQRlcx72kH9lxb9FP+y6SzamPiJQ/wBHMA/2KK7WtayunaCS1zgT0cWguA6XWjjv1jPnPtWsLjzV0VnB2/mhiuNCLjnoVYkgPFpXVRltia7TRYVThGt2HXkrOdzFcixGylC3FTh2hJDlfbG8aXuPL6qk1aw68V5/SKgenQaXJWFVm2m88Ash9aN5Vj7Qy5I1KJYrKMnV+iyMOeGzRFv4ZIzfyeD9F4mmv7Rv0Cv4dCXvYcpyBzcx3C2YX152UD6ECqrdPK17Q5pu0i4PRXFAIiICIiCiIiCqIiDzI24I5ghfP2Efdyln6uZv8rrfRfQRXENpMNNPiUzW7nESt8n7wP4rrh8ifXbv8e/ZJ9h5xFVEk2bK3KeWYHM3/cPVaXFiyWd7nGxc97uoBcQ35LNw5tzqOqyqtsb2ljyBy0GYW3WXHj5dTTrycW7uNBU0r4zYtLhwLSL+rSsR1SGmzszfQj5Ld4aDIwiT2mktJIOvIjzFlmMw69gG2HEneenktsts6Y7NVFJapp3PB9QVhSgXv4fRTaTAQd7GH3LGl2bj4xNVkbQp7xyuV5uOVlLZNmIv8u3UEhYv/wCVhF7ukFxpqb+W9QbRp56W815p4XyutExzz+yNB67lvo9kWZtS5w6kqRUuGFjQ1pDR0CG2kpdmMjQ6V1nXGgGYDoeZWyEYGge5xHk1rfOwWY7Cid5cfUhVbQZRbPpy3qdI2l2w0p7gtLrlrj52d4vzUjUK2PlyTOYXE94OPNuosPIlTVVWEREBERBRERBVERAXP+1WAN+zzAeLO6In9ktLgPe1dAUK7WW/9EDxE0ZH+ofVU5JvGr8d1lGiwN/hzLQbS4rlqYo82Uvu4gAOcQ3Qb7Wub+5bXZx5tb9m/wAVFNpKNv6Rvrcx5r3OhDdLct3zWXjxm+2zkt10luG4gNLA34ucbn0AFgtu+7xodVz6hx+Zrg0EW8gpzSSlzQTvW7G9MOWOmNM2pj1aWPA4HevNLtS0nLKMjuqzJHlRnaGmbvtqlVnaXx1DHjRwWLVR6i3I9VA8OrHtdYE2UngqnEi5Uylx02sLOepWSZiN2i1EtQ4buayYH3AJ1Uqsp055q2STvXpp8lbe7UIL2HyiOaNxOge2/QE2PwK6MuWVOll1CA3a09B8lWrR7REUJEREFEREH//Z"/>
          <p:cNvSpPr>
            <a:spLocks noChangeAspect="1" noChangeArrowheads="1"/>
          </p:cNvSpPr>
          <p:nvPr/>
        </p:nvSpPr>
        <p:spPr bwMode="auto">
          <a:xfrm>
            <a:off x="363393" y="238052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QDxUUEhQWFBUVFhcXFRgYFBQVFxcVFxQXFxQUFhQYHSggGBolHBUUITIhJSkrLi4uFx8zODMsNygtLisBCgoKDg0OGxAQGywkHyQsLCwsLCwsLCwsLCwsLCwsLCwsLCwsLCwsLCwsLCwsLCwsLCwsLCwsLCwsLCwsLCwsLP/AABEIAPAAoAMBEQACEQEDEQH/xAAcAAABBQEBAQAAAAAAAAAAAAAAAQQFBgcDAgj/xAA9EAABAwIEAwYDBQcEAwEAAAABAAIDBBEFEiExBkFRBxMiYXGBMpGhFEJSscEjM2Jy0eHwgpKy8SRUwhX/xAAbAQEAAgMBAQAAAAAAAAAAAAAAAwUBAgQGB//EACwRAAICAQQCAQIGAwEBAAAAAAABAgMRBBIhMQVBE1FhBhQiIzJxQpGhgTP/2gAMAwEAAhEDEQA/ANxQAgBACAEAiACUAiAEMggBAKhgEAWQAgBACAEAIAQCoAQAgBACAEAIAQAgEQAgFQAgBACARACAVACAEAIAQAgBACAEAIAQAgBACAEAIAQAgBACAEAIAQAgEQCoAQAgEQATZAUnEu1ChgkdGXPeW82NBaT+EG613EiqbKHj/bPUONqaJkI6uPeOProA30+q13MlVSXZywLtarRIO+EUrT902iPs+xWcsw60bTguKx1cDJojdrhfzB5tPmNlsmQOLQ+WTAIAQAgBAKgBACAEAIAQAgBACAQoDHe0ztAEmekpneHaSQE3JG7WkctPdaNk8K/qZK85HbEnn19/80WuCZ8DWaRxdckD5afRbYNTqHkb7df7pgZJbBcalpX56aYscOTTofJzdj7oGkz6K4J4mbiNKJBYPb4ZW3+F9tx/CdwtkznnHBYlk0BACAEAIAQAgBACAEAIBEAqAq3aRjTqPD3vjNnusxp6X3I87LDN645Z84yktjJHxO+C2lgNz5dFGdXR4ihOTUX8wRc/mt+DHLIwya6WuhhnSF7i4X+ugWTBIPeb8vZDJpfYjiIZWSRm476MWGls0ZJB+TnLC7I7OUbatiAVAIgFQCIBUAIBEAqARAKgBACAzftvrAyijZzfIXDpZrbH/mFpInoXLZnXBXCxrn5jdsTLDzKgnJo7IRWMsv8AW9n1M6Mhoyuta+/zB3WmWZyig412dysN22cB03/LRZVpt8Sl0MKfhk3yuzNN9MzXAf7hopPlRr8I74l4T+y07ZcwJJAcLaC/nzSNuZYNZ1YWTz2dThmK05IPx5dz97S/zUpzyXDPpFbnKKgBACAEAIAQAgBACAEAIBEBR+17Cu/w1zx8UJDx/KSA+/t+S1ZLW8SKZ2SV4DZ2Fws3I43NgAcw/wDlclvZ3Q6NGGIQ2/esv0zt5+6JcGMcniawBJUbSJUVDFOJHB2SGnc4/je4Mb7dVtFIy9xyxChmqaGVsrozcDLk1IIPM80ykxjPZTuAKcnE49mljmut1F7ED6rolLhHPs/l/R9GqcrxUAIAQAgBACAEAIAQAgBAIgG+I0omhkjOz2OaedswIvb3QynyYrwbw73VdUwyNBDWhr25tCQ4uY5vUafVctrLGvoc4pg0zHNfHTRtGYgg6+EbOLr89NAtHJY7JYrkvNOCYQXCxsLj2URt7KxWcNNqHuMpcfG1zQLaBv3deXVZU8GzjuJqkw9kbSGNsDuLk/8AXoFlvJjoicIZT01aZZcrcmWKNuheSXFziG7n4m/IreCbIbn+l/c1NdpVioBEAIBUAiAEAIBUAIAQAgBAIgK9WcOD7SKiIhrrEPH4gTca8iDf5qCytvo6qr1FYY0r3tY0E736ak+S5W8I7ocs7P1aeRWfRrnDIeaN1/CRmv0+eqxtJ9yHEVWT4SLOG6xnDwYlHjKHfC9Gx1VUyGFoc17GskLdXeAF1iehsNOgXbUljJV6h/qwWtSnOKgBAIgFQCIAQAgFQAgBACAEAIBEBV8ZpC2YOFja5AOg18+Wy4bY7ZFnp7N0MEfh2JGYuZKxsErTYtc8kFpvZzX5QCNPZZwsEjW3nGUNMSnyNLIHB8zxZuXVrOWdzzoQOnNZSSN0nLnGEdqKj7prWlxe63ic74nHmT7qCXZtnjgtuCfuvcrup/iVWo/mSClIBUAiAVACAEAiAEAqAEAIAQAgBAIgGOLw3ZfmFBesxJ9PLE8EHUQB+41Gx6LmUiyhJxY3ipww3G55rG4klZuWAI1WpoydwOUZHAnY/muuh8YK/VL9WSUab+a6PZyZz0KhkEAqAEAiAEAIBUAiAVAIgBACAEBAVvElOZnUzX5pdQQBo2wubnb/ALWt0XGvc+jNElK3au0cnjw6aKtyWq7I6bNtc/Ky0cmTrB6DrLdM1aG2IRxzxOjkALCDmvytrfyI3ut4TaksENlaaeTOeCOKqqlJjpx3gdZ3dm9r2N7D7t+ZFl6C2MNm6R5miU3bsh0WKTtgngkLKiia0jkJHMNuoJaQQuWMIy5TLKUXHsl8N7YqWQ2lili8/C8fSx+iw6ma5ResMxqCp/cysfbcA6/LdauuUe0aRthLpj9akgIAQAgFQAgBACAS6ZBxqKpkYu97W+rgPzWVFvpGspqPZQeJ+0mNl46UF7tQXnwhu1i0W8XPp7rsp0jk8yK/U65RWIGb0mLSQVf2g+NxcXP5Zs3xjy/surUaZW17f9HJo9bKu1Wf7New3EY6iMPidmafmDzBHIry9lcq3tl2evrsVkd8ejpKoe+ydEHi9QWMcQtW0TwRUZqiVxjjcHWnkDDbct3kA/03ueVwp6YPmfpEOomsqHtlxOHQusIx3MjQQ2wDXAdBycFs5yaxk0jXGMs4G+I4S2qj7uqY1xHwubp/qHNp8liFkoPhm06ozWDL+LuF34cQ9rjJE42a4jVruTX20666XsrbT6j5Hh9lXqqfjWfRzw6tfG4OY4tc21iDY3VuoqSw0eXbcHlM33gfiIV1Nc/vGWEg8yNHehsfkVVX1fHIudLf8sPuWJQHUCAEAqAEAIDnNKGNLnEAAXJOwA5olngw3hZZlPF3H75XZKQmNrTq+9i/l00CtKNHhZkUuo1+ZYgUGqrnyu/avc4k/eJN11xjFcI45zlLls5GEHVuhW232iLe+men6jX3/qstPHJhcdEnwxjv2KoY4gmI6SBuhIP3vNw/quHVaSNsc+y20WvlVx6Nrjo46mNskcuZjxdpABuPVUktKk+T0Fese3KRzraGmp4nSTu8DAXOLjoAN9Busx00ciernjJiQx2oxLF45adoYI7iFjjZrIh8RdYbm9za+pHRdd0I11NHLp5ztuyuzSaOd8ru7qIsrwMzXtsWEg8ju12qp1jtF4+B/UHk7lzWMG0Wl0JLG17CxwDmuFiDqCDut4ya5RFOKa5M043wKKi7t0Vw15fmBNwHDKRY+YJ0/hV7oNU7E1L0ea8no1XJOHTHXZdjBgxKNhPhmZkd66uZ9R9V0auO6ByaJ7Z/2buFVlwCAEAqAEAICj9q2J91SNjB1ldY/wAjdT9coXZooKU8v0V3kbNsML2Y3I7XTlr7K33c8lJFcFw4HwKCqc8zi4BaGi9hrfNcDfYLznnPJT01sK4vG72XHiNJC2MpzWcEzxzwdHHCH07Qzuw4kAfELajffS/zUOn8hOi5K15jL2d2r0ELa24LDX/TNu80XqU+MnmdvJyl1Wr+xvH6k5wnxpJh0trZqd1s7ByPORnQ+XOy4r6VLktdPqWuPR67TOMv/wBGQQwOP2dliTqO8f1I6DkOt1FTTjlkt+ozwuikQVD4Hh8bix42I3HktrK1JcmlVs4yzEv/AAb2gue8RVeW5sGSDTXo8be6qtRo9q3QLvTa5Se2RoZ89VXtNFplNcA0rK7NX9yD40ws1NI5rfiBD2+ZadR7i4XTpLPjsRx66n5aml2ujLqCsMdUyVu7JYS3/ScxC9HNbm/9HlK/0Jf7PprDK5lRC2WM3a8XHl1B8wVUSjteC6hJSWUO1qbAgBACAEBj/abVd9iMcW4jLGkdbuDnfTRWukh+3/ZR66393H0LpgVBTmIZI2gc7Dp1UWonZCRJpaa7I7kiDfhjaCVwZo17sw5ACwFgvHfieNlzhP0lj/09J4WiNcZw+ryWtjhPT66kD1uotNd+Z0u3/KJJOPx2fYwvH6L7PUPj5A3b/KdW/wBF7jxuq/MaeMn/AOnkdbp/hvlH16ImR67WznihvIbiyjkyaCwzixxO/QWWiJpyOUrLrDQi8DZzFHgmTLvwlxz3WWGqPg2ZJqS3+F/UefJVer0meYF1oda/4zNKo6lsjQ5pBB1BBuD5qs6eGW3fKHBKz6wY7eTJ+MMN7mvGUWa+8nlmPhsPqr/x93yRSfo8z5WhVScl7NO7Fa4yUlQwn91UOA8mvY13/IuWmqX7jaGi/wDismiLmOsEAIAQCIDB+JJs+KuJ/wDYGv8AK8D8gr2iP7aPNXyTuky38OYn3U7mE+F50/m/uttVRvhuXaObx+r+K9wfTLHjtGKluUaFgLr+Z0a331v6BUF9KnVKD9nrqLdtsZr0Q/CNdaR0T9HA2PqvF01vTanbL3wX+rStqVsSA7VcD8Pft3jHiH4mOOhvysb/ADXofF6h6TU/l5cxl0yh8hp/nqVq7RlT5bL1bkUSrPEDrm6xF5NpLaeYHDKD/Dr+iRfGTaxLIoOiyRnh7Fho2TG08Vwo5QJoSwye4Ax18FQ2IuIY/QC+gduD76hVWtqTjuXou9Bc1La+ma9HVBw6OH1Cq1LPBcOPsheKsN+0RAtHjjJc3z08Q9/0XdoNR8Nv2ZXeT0vz08ehOwvFWtdNAR4pnOmY7rlswtI9Mp+as9THP6il08km6/obDdch2AgFQAgEQx6PnmqaTXSA7tmkHuHuIP0XoqHwjyupWHJk0F3dlDnnJfuEsQ72HX4rkO9dvysqDXVbJ8dHs/Faj5KsPsYcV0JhlbUxjbR4HTqvM+U0fzw3x7R6XQ6ja/jn0yYxGNlXS5jqC0h3m1w8X6H2Va7HfRG1fyh2bKOybrl0z5vxejdTTyRP3jcW+o5O9xY+69fpdQrq1YvZS20bJbTzTaNXdD+JwWvMzzCwiIH8Q0SH8Ta1YkeWv5ImaNHYqQ0FyXTBjdghq8mKRrm6EEEeoNx9VwamHotNJZ7RtGC4iJ4mPbzAPp1H5rzk4uLwerhNTjlE0w5h6LPrg1ZRMdMtBWtnpyWZg4MLQNHOIL26i2tlf6O2N1W2XaPMeRplRa5x6kbvgcj3UsTpHtkeWNLns0a4kbt8lDJYeCSt5gmPwtTcVAIgAlDDeD50w2bPWNfbR7zvqQHXLQTztey9BDhI8xPE20yxSMymy7oSyjz9sHGTTJDh+u7iYE6Ndof0K5tVR8kDt8fq3TYsvhmiuY2WMg6gixXnJRw3k9zCanHKIPh68Er6d+33OhHp7/XyXnZ1LS6nH+M/+MsHP5a8+0Zn2y4CWTRzNGh/Zv8AUaxu+WYewXb4qbrnLTfTlf0Q6tJw+Uospyt09F6t4ijzq/VLI0jk/Zt8go4yxEnmm5nsagFZXKNHwxxELhSRIZcHfMApOiPDZBY67xj02VfqnyWmjWIlv7PsTyOdCTpo5vo7ceyptZVh7j0Ghtytho0MtlxJndJZPWJ0TKiItdsfmDyI81NVa65bokF9MbobJDnsmc+nlnpZCSCBJG6+hA8LwG8jq0q4svjdFTR52Gmnp5uuXXo0wKInFQCFAeJpAxpc4gAC5J0AA5krKWWYk8I+dGVGWozjW8mba1/FrpyXoYrg8q5ZlktsxD7OU0crgrdQlY8nSSlBGiyrOSP4P08Fr4VxElvdvOrdvNvJVWtow96PR+J1Tf7cvRI4xS3yyN+JmvqOY/zzVDrNOrq9vv0ehrm4vcMeMMLFbROA3c2w8nbsP+781WOxwcNQu12dG3fGVT6Z83yknQixGh8jzC9gpKaTRQbdksM4PiIaGrG3jBIppybH1NDYaqaEcLk5bJ5fATVFtG7rLljoQrzyzu2LKNdSt1HC5I3PdwivYnGe813Oqrb4/q5LbTv9HA9w6rEVQx4POx9CufVQUoHdpp7bMmw4XNnZ6DRUrRej+GWyxkw0OKSpMMzZW7tO3UHcfJS12ODyiC2pTjhmmRvDgCNiLj0Ks08lKz0smBEBFcVSsZRTGQOc3IQQ3fUWHprzUlSzNEN7SreUfOTiQ63LzPmrzrg88knEudFOuyUSkbaeCZZJooGnk6IzWAp6jI8PbuP8sk4bo4ZvXZtkpRL7h9SJowRzCoL63B4PXaa5WwTCkaG5oztuPdUt8YxlKMupFhB8LHo+e+P8OFPiUuU3bKRI23V1831BPuu/wl2+jGc44OTyMNs1xjJCMaBqd1e7cclS5N8I4y1BOgWHPPRvGtLs6U8Njmcsxj7ZrOX+KHYffxHbkOqkzzkha9IisXj/AGgJ+Ii59OX6rk1CW4sdG24YIuU3fby/NcU3ng7lwaRwJjeYNa46jQ/kqu6vay709m+Jd2W5LmZOkd6GmdJI1jd3G391vGOXgjtnsi2afDHlaGjkAPkLK1Swiiby8nRZMCICJ4smLKGct37sgervD+q3rwpJvojtztwuzCq7hOTur52g21aGk+2a+nyW0/LRlLCRtV4OSjlvk94XV3FnaOGjh0K9Dp7lbDKPHa/SSqscWTsMynaKp5R0eXMhMx0YHBt+pPRc1morjNV55ZY6fQX21StS4RM4Jjfc62JYdx+oWuo0qmb6XyHwSw+hw7HDPOQ0WYG29ST+Wn1XiPxRT8Wmj9cnsvB6pam6WOkjKePqkOxGT+ANYB0s2/6qx8BSqtJFvtkfk5yne19CrzSEq3csnHGKR7i0WyNZHa5K2Ix/Sx3Nzy2XRFezlslhYREYq7NKT7D2/vdcN3M2W2kWIIhZz4iuCXZ2ErhVYYXiRuumo8+ZWbaPkjlE1F/xvk0vAMebKzdVM63HhlzCamsou3DdS01EQuAS7S5tc2JsOpsCtqItyX2IdXJKDz7NGViU56QwIUBG8RH/AMZ/nYfVRXNqDwT6ZfuIo81MC1VK46LvLKBxTRmB4kjBJ+8Nrt/qr3xurlAoPLaKFqySXDbTWPa1h0OpPRo3K9DqNXCmn5GeNo8dO3UKvH9kn2pYoyKkbANC9wa0dOp9l5bSt2XZye61MYU6dxS9DXD5f2Q/zkvZ9pZPl9q/ceB/w23Vx8wP8+a+f/jKadldf2z/ANPffhKr9myz7mQYpVd9USyX0fI9w9C42+lld6Sv4qYw+iMamW6xyQ3DmjmurKRzYkxYZcxs0XWVLLMShhcj1rbb6lTJHO+eh5C/KwnopU+CCazNIhpDo2+5bc+7iVwz+pb0+yGn+I+q4ZdnUOKOS2nyU9EscGk1wSWHVZp5c7dRzbtda36Xe+CbT6l1dnSXiKaSoEmYse3WLKSAwjp56D5LSmuKzEXXSm8n1fw/iYq6WKcDL3jGuI/CSNR7G60awaEksAEA3rqfvI3MP3hb+i0nHdHBtXLbLJRntLXFrxYjQqpnHDwy9rmpLI3fhjKjwvGi2rnKL4MWwTX6iQwTBIaXMIWBuc3cdyT6lTyvnZxI5I0wreYoqnalw939P3jCQ+PxDS4Jbt6FTaaWyaNdTHfW8lcwTEmywMcOd7jobaheyqsVlaZ821mmdVrRO0M5bTTZNX5XZQN8xBDbe9l88/EL+XyMYvpcH0H8PUuvQZXvkxU+Dw2OYaEHcEaEEcl6OMljjs4Zx55O8NKTq82HRTRrb5kQStS4gSEJ0s3QLojj0cks+z0N7BbL6Gr6yd6xpEeUc91vNNxwR1NOe5jKuaGuAuAco/W65rcJpP6FhpZZi39yAkPiPqfzVe+ztR0iNiFvHhmH0OIn3JbzHw/0XRGXLRo0D25xfYhYlFS/sLjg+jOxDiQVeHCA6S0tmOHVhJyPHycPZc00+2SGkLQAgEQEdiuEtnH4XDZ36HqorKlNE1N8q2Vl9BLTu8Tbt/ENR79FwypcSyhqIz/sdwyXC1wbM9S2IN+nsVlMxtIKXhajccwjDHb3jOW/qBou2nXWVfxZw6nx1V/8kcKfh2CI3BcRvYuvt1XBfBXWu2fbLLTr4KlXDox7jXIzEqgRtt4xfzcWguPzKvdJhVo8/rcuxkMAXHVdfL7OJ4j0Oc1hYKQix7H1JHl1O6mhE5rJZ4R3brqpOyJ8cIh6oZ5ZXbiNhHvZcFq3Sk/oiyqeyEY/VkC0LgXZYneMeJSx/kYbEf8AFdJcSygujsH38XP7w6hSZzz7MF97HsTdT4xC1uoqAYnDysXX9i0LFq4ET6YXKbAgBAIgBAZFxzxQ+hxVzA0PhLGEtFgQ43uWnr5FSfkY2wyuGRryMqp7XyiwYbikVVFnY7M3n1B6Eciqy6iVbxJF1RqIWpOHY2ke3cA6edlAvsdb47G9TXNYwvkcGsaLuJNwB1K2hFzlhGJSUFmRh2NV/wBpq5pgNHyEjS3hGjTbkSAD7q9oi4xSPM6me6bZ4jYSuxROGUkh5DDZSRiQTmOLqUhwN6yqyNsNXHRo81HZZtXBPTVueX0gNKY6V7d3OabrSUHClr2ZjarNQn6RWYxbVV0Y4WWXD+h1gbzW9a9msmJbVYn2Zj0ec2ui13G2D6H7HeAHUTftdUP272gRsI1iYdST/G7TTkB5rScs8BI1RaAEAIAQAgPn7tDkE2ITu/C/L/tFvzBV1RD9pHnr7H88sEZwxWOpp7tdo7T35X6qR0xsW2SyaS1FlS31PDX/AEt1TjDnOaNBmOvP81TeQ8dXp9POafK6Lfxvnb9VqIVtJL2U3tSrXmSKJr3BuUuc25sTmGW452sVS+Ec7YSnP6l95WSg1H7FNpoSdyvSwg/Z5+yaXRJRWXTHg45Zyds4CkyR7cjWorCNgo5T+hPCpPs94dRkuzv1PLySqvndI1vuSWyA+kkvo3U/kpm88HPGGOZFexekySkDY2Pz3+q4Lqv1lvprd9aZwDdQPYDck9AOajeIk6WS34D2W4jW2PdfZ4z96a7Db+T4voueU8kiWDXuDOyOkoHNllJqZmkEOcMrGuGxbHrt1JK0yZNEWAekMAgBACA5zStY0ucQ0AXJOgA6krKTbwjEmkss+ccZkz1EruT3ucPdxP6q/gsRweYm8ybX1I0AtP5Lb2ZymuR5W4m8hpZo5tt9Qf8AtRautaip1yM6B/lrvkRX8XqJaibPLa9gABsAFWaTQR0sdkC7v1v5h5Z5Y23Jd6RwyZ69lk1PDiTssPJssI9MgDTd2p6Io+w554R3a0u3Nh0CkSbInJR6HUQA0C3SwQSy+zQeGeyeKtYyqqJ35ZBcRsa1lgNLGQkk+wCq9Ta1Y0i60cf2kzTcB4VpKEf+PAxh5utd59XnVcjk32dZMrABAKgBACAEAhRgq3aTVGPDnlvNzGn0Ll06WO6w4tdPbUzDalxcbnf9VdPooYvk4XuPMLGTfoQFAweAd1hpGVJobPpx6LVxJlYzm6ADdy1cTZTbPLTyaLDrzKwkbPjlntsYC2wauTZ7CyjRnSM2KyjV8o+g+zmr73DITYDKCzT+FxF1T6pYtZdaN5pRZlznUCAEA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QQDxUUEhQWFBUVFhcXFRgYFBQVFxcVFxQXFxQUFhQYHSggGBolHBUUITIhJSkrLi4uFx8zODMsNygtLisBCgoKDg0OGxAQGywkHyQsLCwsLCwsLCwsLCwsLCwsLCwsLCwsLCwsLCwsLCwsLCwsLCwsLCwsLCwsLCwsLCwsLP/AABEIAPAAoAMBEQACEQEDEQH/xAAcAAABBQEBAQAAAAAAAAAAAAAAAQQFBgcDAgj/xAA9EAABAwIEAwYDBQcEAwEAAAABAAIDBBEFEiExBkFRBxMiYXGBMpGhFEJSscEjM2Jy0eHwgpKy8SRUwhX/xAAbAQEAAgMBAQAAAAAAAAAAAAAAAwUBAgQGB//EACwRAAICAQQCAQIGAwEBAAAAAAABAgMRBBIhMQVBE1FhBhQiIzJxQpGhgTP/2gAMAwEAAhEDEQA/ANxQAgBACAEAiACUAiAEMggBAKhgEAWQAgBACAEAIAQCoAQAgBACAEAIAQAgEQAgFQAgBACARACAVACAEAIAQAgBACAEAIAQAgBACAEAIAQAgBACAEAIAQAgEQCoAQAgEQATZAUnEu1ChgkdGXPeW82NBaT+EG613EiqbKHj/bPUONqaJkI6uPeOProA30+q13MlVSXZywLtarRIO+EUrT902iPs+xWcsw60bTguKx1cDJojdrhfzB5tPmNlsmQOLQ+WTAIAQAgBAKgBACAEAIAQAgBACAQoDHe0ztAEmekpneHaSQE3JG7WkctPdaNk8K/qZK85HbEnn19/80WuCZ8DWaRxdckD5afRbYNTqHkb7df7pgZJbBcalpX56aYscOTTofJzdj7oGkz6K4J4mbiNKJBYPb4ZW3+F9tx/CdwtkznnHBYlk0BACAEAIAQAgBACAEAIBEAqAq3aRjTqPD3vjNnusxp6X3I87LDN645Z84yktjJHxO+C2lgNz5dFGdXR4ihOTUX8wRc/mt+DHLIwya6WuhhnSF7i4X+ugWTBIPeb8vZDJpfYjiIZWSRm476MWGls0ZJB+TnLC7I7OUbatiAVAIgFQCIBUAIBEAqARAKgBACAzftvrAyijZzfIXDpZrbH/mFpInoXLZnXBXCxrn5jdsTLDzKgnJo7IRWMsv8AW9n1M6Mhoyuta+/zB3WmWZyig412dysN22cB03/LRZVpt8Sl0MKfhk3yuzNN9MzXAf7hopPlRr8I74l4T+y07ZcwJJAcLaC/nzSNuZYNZ1YWTz2dThmK05IPx5dz97S/zUpzyXDPpFbnKKgBACAEAIAQAgBACAEAIBEBR+17Cu/w1zx8UJDx/KSA+/t+S1ZLW8SKZ2SV4DZ2Fws3I43NgAcw/wDlclvZ3Q6NGGIQ2/esv0zt5+6JcGMcniawBJUbSJUVDFOJHB2SGnc4/je4Mb7dVtFIy9xyxChmqaGVsrozcDLk1IIPM80ykxjPZTuAKcnE49mljmut1F7ED6rolLhHPs/l/R9GqcrxUAIAQAgBACAEAIAQAgBAIgG+I0omhkjOz2OaedswIvb3QynyYrwbw73VdUwyNBDWhr25tCQ4uY5vUafVctrLGvoc4pg0zHNfHTRtGYgg6+EbOLr89NAtHJY7JYrkvNOCYQXCxsLj2URt7KxWcNNqHuMpcfG1zQLaBv3deXVZU8GzjuJqkw9kbSGNsDuLk/8AXoFlvJjoicIZT01aZZcrcmWKNuheSXFziG7n4m/IreCbIbn+l/c1NdpVioBEAIBUAiAEAIBUAIAQAgBAIgK9WcOD7SKiIhrrEPH4gTca8iDf5qCytvo6qr1FYY0r3tY0E736ak+S5W8I7ocs7P1aeRWfRrnDIeaN1/CRmv0+eqxtJ9yHEVWT4SLOG6xnDwYlHjKHfC9Gx1VUyGFoc17GskLdXeAF1iehsNOgXbUljJV6h/qwWtSnOKgBAIgFQCIAQAgFQAgBACAEAIBEBV8ZpC2YOFja5AOg18+Wy4bY7ZFnp7N0MEfh2JGYuZKxsErTYtc8kFpvZzX5QCNPZZwsEjW3nGUNMSnyNLIHB8zxZuXVrOWdzzoQOnNZSSN0nLnGEdqKj7prWlxe63ic74nHmT7qCXZtnjgtuCfuvcrup/iVWo/mSClIBUAiAVACAEAiAEAqAEAIAQAgBAIgGOLw3ZfmFBesxJ9PLE8EHUQB+41Gx6LmUiyhJxY3ipww3G55rG4klZuWAI1WpoydwOUZHAnY/muuh8YK/VL9WSUab+a6PZyZz0KhkEAqAEAiAEAIBUAiAVAIgBACAEBAVvElOZnUzX5pdQQBo2wubnb/ALWt0XGvc+jNElK3au0cnjw6aKtyWq7I6bNtc/Ky0cmTrB6DrLdM1aG2IRxzxOjkALCDmvytrfyI3ut4TaksENlaaeTOeCOKqqlJjpx3gdZ3dm9r2N7D7t+ZFl6C2MNm6R5miU3bsh0WKTtgngkLKiia0jkJHMNuoJaQQuWMIy5TLKUXHsl8N7YqWQ2lili8/C8fSx+iw6ma5ResMxqCp/cysfbcA6/LdauuUe0aRthLpj9akgIAQAgFQAgBACAS6ZBxqKpkYu97W+rgPzWVFvpGspqPZQeJ+0mNl46UF7tQXnwhu1i0W8XPp7rsp0jk8yK/U65RWIGb0mLSQVf2g+NxcXP5Zs3xjy/surUaZW17f9HJo9bKu1Wf7New3EY6iMPidmafmDzBHIry9lcq3tl2evrsVkd8ejpKoe+ydEHi9QWMcQtW0TwRUZqiVxjjcHWnkDDbct3kA/03ueVwp6YPmfpEOomsqHtlxOHQusIx3MjQQ2wDXAdBycFs5yaxk0jXGMs4G+I4S2qj7uqY1xHwubp/qHNp8liFkoPhm06ozWDL+LuF34cQ9rjJE42a4jVruTX20666XsrbT6j5Hh9lXqqfjWfRzw6tfG4OY4tc21iDY3VuoqSw0eXbcHlM33gfiIV1Nc/vGWEg8yNHehsfkVVX1fHIudLf8sPuWJQHUCAEAqAEAIDnNKGNLnEAAXJOwA5olngw3hZZlPF3H75XZKQmNrTq+9i/l00CtKNHhZkUuo1+ZYgUGqrnyu/avc4k/eJN11xjFcI45zlLls5GEHVuhW232iLe+men6jX3/qstPHJhcdEnwxjv2KoY4gmI6SBuhIP3vNw/quHVaSNsc+y20WvlVx6Nrjo46mNskcuZjxdpABuPVUktKk+T0Fese3KRzraGmp4nSTu8DAXOLjoAN9Busx00ciernjJiQx2oxLF45adoYI7iFjjZrIh8RdYbm9za+pHRdd0I11NHLp5ztuyuzSaOd8ru7qIsrwMzXtsWEg8ju12qp1jtF4+B/UHk7lzWMG0Wl0JLG17CxwDmuFiDqCDut4ya5RFOKa5M043wKKi7t0Vw15fmBNwHDKRY+YJ0/hV7oNU7E1L0ea8no1XJOHTHXZdjBgxKNhPhmZkd66uZ9R9V0auO6ByaJ7Z/2buFVlwCAEAqAEAICj9q2J91SNjB1ldY/wAjdT9coXZooKU8v0V3kbNsML2Y3I7XTlr7K33c8lJFcFw4HwKCqc8zi4BaGi9hrfNcDfYLznnPJT01sK4vG72XHiNJC2MpzWcEzxzwdHHCH07Qzuw4kAfELajffS/zUOn8hOi5K15jL2d2r0ELa24LDX/TNu80XqU+MnmdvJyl1Wr+xvH6k5wnxpJh0trZqd1s7ByPORnQ+XOy4r6VLktdPqWuPR67TOMv/wBGQQwOP2dliTqO8f1I6DkOt1FTTjlkt+ozwuikQVD4Hh8bix42I3HktrK1JcmlVs4yzEv/AAb2gue8RVeW5sGSDTXo8be6qtRo9q3QLvTa5Se2RoZ89VXtNFplNcA0rK7NX9yD40ws1NI5rfiBD2+ZadR7i4XTpLPjsRx66n5aml2ujLqCsMdUyVu7JYS3/ScxC9HNbm/9HlK/0Jf7PprDK5lRC2WM3a8XHl1B8wVUSjteC6hJSWUO1qbAgBACAEBj/abVd9iMcW4jLGkdbuDnfTRWukh+3/ZR66393H0LpgVBTmIZI2gc7Dp1UWonZCRJpaa7I7kiDfhjaCVwZo17sw5ACwFgvHfieNlzhP0lj/09J4WiNcZw+ryWtjhPT66kD1uotNd+Z0u3/KJJOPx2fYwvH6L7PUPj5A3b/KdW/wBF7jxuq/MaeMn/AOnkdbp/hvlH16ImR67WznihvIbiyjkyaCwzixxO/QWWiJpyOUrLrDQi8DZzFHgmTLvwlxz3WWGqPg2ZJqS3+F/UefJVer0meYF1oda/4zNKo6lsjQ5pBB1BBuD5qs6eGW3fKHBKz6wY7eTJ+MMN7mvGUWa+8nlmPhsPqr/x93yRSfo8z5WhVScl7NO7Fa4yUlQwn91UOA8mvY13/IuWmqX7jaGi/wDismiLmOsEAIAQCIDB+JJs+KuJ/wDYGv8AK8D8gr2iP7aPNXyTuky38OYn3U7mE+F50/m/uttVRvhuXaObx+r+K9wfTLHjtGKluUaFgLr+Z0a331v6BUF9KnVKD9nrqLdtsZr0Q/CNdaR0T9HA2PqvF01vTanbL3wX+rStqVsSA7VcD8Pft3jHiH4mOOhvysb/ADXofF6h6TU/l5cxl0yh8hp/nqVq7RlT5bL1bkUSrPEDrm6xF5NpLaeYHDKD/Dr+iRfGTaxLIoOiyRnh7Fho2TG08Vwo5QJoSwye4Ax18FQ2IuIY/QC+gduD76hVWtqTjuXou9Bc1La+ma9HVBw6OH1Cq1LPBcOPsheKsN+0RAtHjjJc3z08Q9/0XdoNR8Nv2ZXeT0vz08ehOwvFWtdNAR4pnOmY7rlswtI9Mp+as9THP6il08km6/obDdch2AgFQAgEQx6PnmqaTXSA7tmkHuHuIP0XoqHwjyupWHJk0F3dlDnnJfuEsQ72HX4rkO9dvysqDXVbJ8dHs/Faj5KsPsYcV0JhlbUxjbR4HTqvM+U0fzw3x7R6XQ6ja/jn0yYxGNlXS5jqC0h3m1w8X6H2Va7HfRG1fyh2bKOybrl0z5vxejdTTyRP3jcW+o5O9xY+69fpdQrq1YvZS20bJbTzTaNXdD+JwWvMzzCwiIH8Q0SH8Ta1YkeWv5ImaNHYqQ0FyXTBjdghq8mKRrm6EEEeoNx9VwamHotNJZ7RtGC4iJ4mPbzAPp1H5rzk4uLwerhNTjlE0w5h6LPrg1ZRMdMtBWtnpyWZg4MLQNHOIL26i2tlf6O2N1W2XaPMeRplRa5x6kbvgcj3UsTpHtkeWNLns0a4kbt8lDJYeCSt5gmPwtTcVAIgAlDDeD50w2bPWNfbR7zvqQHXLQTztey9BDhI8xPE20yxSMymy7oSyjz9sHGTTJDh+u7iYE6Ndof0K5tVR8kDt8fq3TYsvhmiuY2WMg6gixXnJRw3k9zCanHKIPh68Er6d+33OhHp7/XyXnZ1LS6nH+M/+MsHP5a8+0Zn2y4CWTRzNGh/Zv8AUaxu+WYewXb4qbrnLTfTlf0Q6tJw+Uospyt09F6t4ijzq/VLI0jk/Zt8go4yxEnmm5nsagFZXKNHwxxELhSRIZcHfMApOiPDZBY67xj02VfqnyWmjWIlv7PsTyOdCTpo5vo7ceyptZVh7j0Ghtytho0MtlxJndJZPWJ0TKiItdsfmDyI81NVa65bokF9MbobJDnsmc+nlnpZCSCBJG6+hA8LwG8jq0q4svjdFTR52Gmnp5uuXXo0wKInFQCFAeJpAxpc4gAC5J0AA5krKWWYk8I+dGVGWozjW8mba1/FrpyXoYrg8q5ZlktsxD7OU0crgrdQlY8nSSlBGiyrOSP4P08Fr4VxElvdvOrdvNvJVWtow96PR+J1Tf7cvRI4xS3yyN+JmvqOY/zzVDrNOrq9vv0ehrm4vcMeMMLFbROA3c2w8nbsP+781WOxwcNQu12dG3fGVT6Z83yknQixGh8jzC9gpKaTRQbdksM4PiIaGrG3jBIppybH1NDYaqaEcLk5bJ5fATVFtG7rLljoQrzyzu2LKNdSt1HC5I3PdwivYnGe813Oqrb4/q5LbTv9HA9w6rEVQx4POx9CufVQUoHdpp7bMmw4XNnZ6DRUrRej+GWyxkw0OKSpMMzZW7tO3UHcfJS12ODyiC2pTjhmmRvDgCNiLj0Ks08lKz0smBEBFcVSsZRTGQOc3IQQ3fUWHprzUlSzNEN7SreUfOTiQ63LzPmrzrg88knEudFOuyUSkbaeCZZJooGnk6IzWAp6jI8PbuP8sk4bo4ZvXZtkpRL7h9SJowRzCoL63B4PXaa5WwTCkaG5oztuPdUt8YxlKMupFhB8LHo+e+P8OFPiUuU3bKRI23V1831BPuu/wl2+jGc44OTyMNs1xjJCMaBqd1e7cclS5N8I4y1BOgWHPPRvGtLs6U8Njmcsxj7ZrOX+KHYffxHbkOqkzzkha9IisXj/AGgJ+Ii59OX6rk1CW4sdG24YIuU3fby/NcU3ng7lwaRwJjeYNa46jQ/kqu6vay709m+Jd2W5LmZOkd6GmdJI1jd3G391vGOXgjtnsi2afDHlaGjkAPkLK1Swiiby8nRZMCICJ4smLKGct37sgervD+q3rwpJvojtztwuzCq7hOTur52g21aGk+2a+nyW0/LRlLCRtV4OSjlvk94XV3FnaOGjh0K9Dp7lbDKPHa/SSqscWTsMynaKp5R0eXMhMx0YHBt+pPRc1morjNV55ZY6fQX21StS4RM4Jjfc62JYdx+oWuo0qmb6XyHwSw+hw7HDPOQ0WYG29ST+Wn1XiPxRT8Wmj9cnsvB6pam6WOkjKePqkOxGT+ANYB0s2/6qx8BSqtJFvtkfk5yne19CrzSEq3csnHGKR7i0WyNZHa5K2Ix/Sx3Nzy2XRFezlslhYREYq7NKT7D2/vdcN3M2W2kWIIhZz4iuCXZ2ErhVYYXiRuumo8+ZWbaPkjlE1F/xvk0vAMebKzdVM63HhlzCamsou3DdS01EQuAS7S5tc2JsOpsCtqItyX2IdXJKDz7NGViU56QwIUBG8RH/AMZ/nYfVRXNqDwT6ZfuIo81MC1VK46LvLKBxTRmB4kjBJ+8Nrt/qr3xurlAoPLaKFqySXDbTWPa1h0OpPRo3K9DqNXCmn5GeNo8dO3UKvH9kn2pYoyKkbANC9wa0dOp9l5bSt2XZye61MYU6dxS9DXD5f2Q/zkvZ9pZPl9q/ceB/w23Vx8wP8+a+f/jKadldf2z/ANPffhKr9myz7mQYpVd9USyX0fI9w9C42+lld6Sv4qYw+iMamW6xyQ3DmjmurKRzYkxYZcxs0XWVLLMShhcj1rbb6lTJHO+eh5C/KwnopU+CCazNIhpDo2+5bc+7iVwz+pb0+yGn+I+q4ZdnUOKOS2nyU9EscGk1wSWHVZp5c7dRzbtda36Xe+CbT6l1dnSXiKaSoEmYse3WLKSAwjp56D5LSmuKzEXXSm8n1fw/iYq6WKcDL3jGuI/CSNR7G60awaEksAEA3rqfvI3MP3hb+i0nHdHBtXLbLJRntLXFrxYjQqpnHDwy9rmpLI3fhjKjwvGi2rnKL4MWwTX6iQwTBIaXMIWBuc3cdyT6lTyvnZxI5I0wreYoqnalw939P3jCQ+PxDS4Jbt6FTaaWyaNdTHfW8lcwTEmywMcOd7jobaheyqsVlaZ821mmdVrRO0M5bTTZNX5XZQN8xBDbe9l88/EL+XyMYvpcH0H8PUuvQZXvkxU+Dw2OYaEHcEaEEcl6OMljjs4Zx55O8NKTq82HRTRrb5kQStS4gSEJ0s3QLojj0cks+z0N7BbL6Gr6yd6xpEeUc91vNNxwR1NOe5jKuaGuAuAco/W65rcJpP6FhpZZi39yAkPiPqfzVe+ztR0iNiFvHhmH0OIn3JbzHw/0XRGXLRo0D25xfYhYlFS/sLjg+jOxDiQVeHCA6S0tmOHVhJyPHycPZc00+2SGkLQAgEQEdiuEtnH4XDZ36HqorKlNE1N8q2Vl9BLTu8Tbt/ENR79FwypcSyhqIz/sdwyXC1wbM9S2IN+nsVlMxtIKXhajccwjDHb3jOW/qBou2nXWVfxZw6nx1V/8kcKfh2CI3BcRvYuvt1XBfBXWu2fbLLTr4KlXDox7jXIzEqgRtt4xfzcWguPzKvdJhVo8/rcuxkMAXHVdfL7OJ4j0Oc1hYKQix7H1JHl1O6mhE5rJZ4R3brqpOyJ8cIh6oZ5ZXbiNhHvZcFq3Sk/oiyqeyEY/VkC0LgXZYneMeJSx/kYbEf8AFdJcSygujsH38XP7w6hSZzz7MF97HsTdT4xC1uoqAYnDysXX9i0LFq4ET6YXKbAgBAIgBAZFxzxQ+hxVzA0PhLGEtFgQ43uWnr5FSfkY2wyuGRryMqp7XyiwYbikVVFnY7M3n1B6Eciqy6iVbxJF1RqIWpOHY2ke3cA6edlAvsdb47G9TXNYwvkcGsaLuJNwB1K2hFzlhGJSUFmRh2NV/wBpq5pgNHyEjS3hGjTbkSAD7q9oi4xSPM6me6bZ4jYSuxROGUkh5DDZSRiQTmOLqUhwN6yqyNsNXHRo81HZZtXBPTVueX0gNKY6V7d3OabrSUHClr2ZjarNQn6RWYxbVV0Y4WWXD+h1gbzW9a9msmJbVYn2Zj0ec2ui13G2D6H7HeAHUTftdUP272gRsI1iYdST/G7TTkB5rScs8BI1RaAEAIAQAgPn7tDkE2ITu/C/L/tFvzBV1RD9pHnr7H88sEZwxWOpp7tdo7T35X6qR0xsW2SyaS1FlS31PDX/AEt1TjDnOaNBmOvP81TeQ8dXp9POafK6Lfxvnb9VqIVtJL2U3tSrXmSKJr3BuUuc25sTmGW452sVS+Ec7YSnP6l95WSg1H7FNpoSdyvSwg/Z5+yaXRJRWXTHg45Zyds4CkyR7cjWorCNgo5T+hPCpPs94dRkuzv1PLySqvndI1vuSWyA+kkvo3U/kpm88HPGGOZFexekySkDY2Pz3+q4Lqv1lvprd9aZwDdQPYDck9AOajeIk6WS34D2W4jW2PdfZ4z96a7Db+T4voueU8kiWDXuDOyOkoHNllJqZmkEOcMrGuGxbHrt1JK0yZNEWAekMAgBACA5zStY0ucQ0AXJOgA6krKTbwjEmkss+ccZkz1EruT3ucPdxP6q/gsRweYm8ybX1I0AtP5Lb2ZymuR5W4m8hpZo5tt9Qf8AtRautaip1yM6B/lrvkRX8XqJaibPLa9gABsAFWaTQR0sdkC7v1v5h5Z5Y23Jd6RwyZ69lk1PDiTssPJssI9MgDTd2p6Io+w554R3a0u3Nh0CkSbInJR6HUQA0C3SwQSy+zQeGeyeKtYyqqJ35ZBcRsa1lgNLGQkk+wCq9Ta1Y0i60cf2kzTcB4VpKEf+PAxh5utd59XnVcjk32dZMrABAKgBACAEAhRgq3aTVGPDnlvNzGn0Ll06WO6w4tdPbUzDalxcbnf9VdPooYvk4XuPMLGTfoQFAweAd1hpGVJobPpx6LVxJlYzm6ADdy1cTZTbPLTyaLDrzKwkbPjlntsYC2wauTZ7CyjRnSM2KyjV8o+g+zmr73DITYDKCzT+FxF1T6pYtZdaN5pRZlznUCAEAID/2Q=="/>
          <p:cNvSpPr>
            <a:spLocks noChangeAspect="1" noChangeArrowheads="1"/>
          </p:cNvSpPr>
          <p:nvPr/>
        </p:nvSpPr>
        <p:spPr bwMode="auto">
          <a:xfrm>
            <a:off x="155575" y="-1371600"/>
            <a:ext cx="1905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07087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idx="4294967295"/>
          </p:nvPr>
        </p:nvSpPr>
        <p:spPr bwMode="auto">
          <a:xfrm>
            <a:off x="1981200" y="286439"/>
            <a:ext cx="6477000" cy="13899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9E0927"/>
                </a:solidFill>
                <a:latin typeface="Times" panose="02020603050405020304" pitchFamily="18" charset="0"/>
                <a:ea typeface="ＭＳ Ｐゴシック" charset="0"/>
                <a:cs typeface="Times" panose="02020603050405020304" pitchFamily="18" charset="0"/>
              </a:rPr>
              <a:t>ICCB Dual Credit </a:t>
            </a:r>
            <a:br>
              <a:rPr lang="en-US" dirty="0">
                <a:solidFill>
                  <a:srgbClr val="9E0927"/>
                </a:solidFill>
                <a:latin typeface="Times" panose="02020603050405020304" pitchFamily="18" charset="0"/>
                <a:ea typeface="ＭＳ Ｐゴシック" charset="0"/>
                <a:cs typeface="Times" panose="02020603050405020304" pitchFamily="18" charset="0"/>
              </a:rPr>
            </a:br>
            <a:r>
              <a:rPr lang="en-US" dirty="0">
                <a:solidFill>
                  <a:srgbClr val="9E0927"/>
                </a:solidFill>
                <a:latin typeface="Times" panose="02020603050405020304" pitchFamily="18" charset="0"/>
                <a:ea typeface="ＭＳ Ｐゴシック" charset="0"/>
                <a:cs typeface="Times" panose="02020603050405020304" pitchFamily="18" charset="0"/>
              </a:rPr>
              <a:t>Enhancement Grant</a:t>
            </a:r>
            <a:endParaRPr lang="en-US" dirty="0">
              <a:solidFill>
                <a:srgbClr val="9E0927"/>
              </a:solidFill>
              <a:latin typeface="Calibri" charset="0"/>
              <a:ea typeface="ＭＳ Ｐゴシック" charset="0"/>
              <a:cs typeface="ＭＳ Ｐゴシック" charset="0"/>
            </a:endParaRPr>
          </a:p>
        </p:txBody>
      </p:sp>
      <p:sp>
        <p:nvSpPr>
          <p:cNvPr id="9218" name="Subtitle 2"/>
          <p:cNvSpPr>
            <a:spLocks noGrp="1"/>
          </p:cNvSpPr>
          <p:nvPr>
            <p:ph type="subTitle" idx="4294967295"/>
          </p:nvPr>
        </p:nvSpPr>
        <p:spPr>
          <a:xfrm>
            <a:off x="1981200" y="2133600"/>
            <a:ext cx="6477000" cy="3657600"/>
          </a:xfrm>
        </p:spPr>
        <p:txBody>
          <a:bodyPr/>
          <a:lstStyle/>
          <a:p>
            <a:r>
              <a:rPr lang="en-US" sz="2000" dirty="0" smtClean="0">
                <a:latin typeface="Times New Roman" panose="02020603050405020304" pitchFamily="18" charset="0"/>
                <a:ea typeface="ＭＳ Ｐゴシック" charset="0"/>
                <a:cs typeface="Times New Roman" panose="02020603050405020304" pitchFamily="18" charset="0"/>
              </a:rPr>
              <a:t>In 2014, the Illinois Community College Board offered a Dual Credit Enhancement Grant.  </a:t>
            </a:r>
          </a:p>
          <a:p>
            <a:pPr marL="0" indent="0">
              <a:buNone/>
            </a:pPr>
            <a:endParaRPr lang="en-US" sz="2000" dirty="0" smtClean="0">
              <a:latin typeface="Times New Roman" panose="02020603050405020304" pitchFamily="18" charset="0"/>
              <a:ea typeface="ＭＳ Ｐゴシック" charset="0"/>
              <a:cs typeface="Times New Roman" panose="02020603050405020304" pitchFamily="18" charset="0"/>
            </a:endParaRPr>
          </a:p>
          <a:p>
            <a:r>
              <a:rPr lang="en-US" sz="2000" dirty="0" smtClean="0">
                <a:latin typeface="Times New Roman" panose="02020603050405020304" pitchFamily="18" charset="0"/>
                <a:ea typeface="ＭＳ Ｐゴシック" charset="0"/>
                <a:cs typeface="Times New Roman" panose="02020603050405020304" pitchFamily="18" charset="0"/>
              </a:rPr>
              <a:t>The goal of this grant was to </a:t>
            </a:r>
            <a:r>
              <a:rPr lang="en-US" sz="2000" dirty="0" smtClean="0">
                <a:latin typeface="Times New Roman" panose="02020603050405020304" pitchFamily="18" charset="0"/>
                <a:cs typeface="Times New Roman" panose="02020603050405020304" pitchFamily="18" charset="0"/>
              </a:rPr>
              <a:t>support </a:t>
            </a:r>
            <a:r>
              <a:rPr lang="en-US" sz="2000" dirty="0">
                <a:latin typeface="Times New Roman" panose="02020603050405020304" pitchFamily="18" charset="0"/>
                <a:cs typeface="Times New Roman" panose="02020603050405020304" pitchFamily="18" charset="0"/>
              </a:rPr>
              <a:t>the development, enhanced delivery and evaluation of local dual credit programs and to expand student access to higher education while maintaining high academic standards</a:t>
            </a:r>
            <a:r>
              <a:rPr lang="en-US" sz="2000" dirty="0" smtClean="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grant was for $10,000. </a:t>
            </a:r>
            <a:endParaRPr lang="en-US" sz="2000" dirty="0">
              <a:latin typeface="Times New Roman" panose="02020603050405020304" pitchFamily="18" charset="0"/>
              <a:cs typeface="Times New Roman" panose="02020603050405020304" pitchFamily="18" charset="0"/>
            </a:endParaRPr>
          </a:p>
          <a:p>
            <a:endParaRPr lang="en-US" dirty="0" smtClean="0">
              <a:latin typeface="Calibri" charset="0"/>
              <a:ea typeface="ＭＳ Ｐゴシック" charset="0"/>
              <a:cs typeface="ＭＳ Ｐゴシック" charset="0"/>
            </a:endParaRPr>
          </a:p>
        </p:txBody>
      </p:sp>
      <p:sp>
        <p:nvSpPr>
          <p:cNvPr id="9219" name="Rectangle 4"/>
          <p:cNvSpPr>
            <a:spLocks noChangeArrowheads="1"/>
          </p:cNvSpPr>
          <p:nvPr/>
        </p:nvSpPr>
        <p:spPr bwMode="auto">
          <a:xfrm>
            <a:off x="76200" y="2146300"/>
            <a:ext cx="175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400" dirty="0">
              <a:solidFill>
                <a:srgbClr val="A10307"/>
              </a:solidFill>
            </a:endParaRPr>
          </a:p>
        </p:txBody>
      </p:sp>
      <p:pic>
        <p:nvPicPr>
          <p:cNvPr id="5" name="Picture 2" descr="http://www.dayone.nelson.com/images/student/main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481695"/>
            <a:ext cx="1752600" cy="2961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361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idx="4294967295"/>
          </p:nvPr>
        </p:nvSpPr>
        <p:spPr bwMode="auto">
          <a:xfrm>
            <a:off x="1981200" y="280012"/>
            <a:ext cx="6477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solidFill>
                  <a:srgbClr val="9E0927"/>
                </a:solidFill>
                <a:latin typeface="Times" panose="02020603050405020304" pitchFamily="18" charset="0"/>
                <a:ea typeface="ＭＳ Ｐゴシック" charset="0"/>
                <a:cs typeface="Times" panose="02020603050405020304" pitchFamily="18" charset="0"/>
              </a:rPr>
              <a:t>ICCB Dual Credit </a:t>
            </a:r>
            <a:br>
              <a:rPr lang="en-US" dirty="0" smtClean="0">
                <a:solidFill>
                  <a:srgbClr val="9E0927"/>
                </a:solidFill>
                <a:latin typeface="Times" panose="02020603050405020304" pitchFamily="18" charset="0"/>
                <a:ea typeface="ＭＳ Ｐゴシック" charset="0"/>
                <a:cs typeface="Times" panose="02020603050405020304" pitchFamily="18" charset="0"/>
              </a:rPr>
            </a:br>
            <a:r>
              <a:rPr lang="en-US" dirty="0" smtClean="0">
                <a:solidFill>
                  <a:srgbClr val="9E0927"/>
                </a:solidFill>
                <a:latin typeface="Times" panose="02020603050405020304" pitchFamily="18" charset="0"/>
                <a:ea typeface="ＭＳ Ｐゴシック" charset="0"/>
                <a:cs typeface="Times" panose="02020603050405020304" pitchFamily="18" charset="0"/>
              </a:rPr>
              <a:t>Enhancement Grant</a:t>
            </a:r>
            <a:endParaRPr lang="en-US" dirty="0">
              <a:solidFill>
                <a:srgbClr val="9E0927"/>
              </a:solidFill>
              <a:latin typeface="Times" panose="02020603050405020304" pitchFamily="18" charset="0"/>
              <a:ea typeface="ＭＳ Ｐゴシック" charset="0"/>
              <a:cs typeface="Times" panose="02020603050405020304" pitchFamily="18" charset="0"/>
            </a:endParaRPr>
          </a:p>
        </p:txBody>
      </p:sp>
      <p:sp>
        <p:nvSpPr>
          <p:cNvPr id="9218" name="Subtitle 2"/>
          <p:cNvSpPr>
            <a:spLocks noGrp="1"/>
          </p:cNvSpPr>
          <p:nvPr>
            <p:ph type="subTitle" idx="4294967295"/>
          </p:nvPr>
        </p:nvSpPr>
        <p:spPr>
          <a:xfrm>
            <a:off x="1981200" y="2133600"/>
            <a:ext cx="6477000" cy="3657600"/>
          </a:xfrm>
        </p:spPr>
        <p:txBody>
          <a:bodyPr>
            <a:normAutofit lnSpcReduction="10000"/>
          </a:bodyPr>
          <a:lstStyle/>
          <a:p>
            <a:pPr marL="0" indent="0">
              <a:buNone/>
            </a:pPr>
            <a:r>
              <a:rPr lang="en-US" sz="1800" dirty="0" err="1" smtClean="0">
                <a:latin typeface="Times New Roman" panose="02020603050405020304" pitchFamily="18" charset="0"/>
                <a:ea typeface="ＭＳ Ｐゴシック" charset="0"/>
                <a:cs typeface="Times New Roman" panose="02020603050405020304" pitchFamily="18" charset="0"/>
              </a:rPr>
              <a:t>Waubonsee’s</a:t>
            </a:r>
            <a:r>
              <a:rPr lang="en-US" sz="1800" dirty="0" smtClean="0">
                <a:latin typeface="Times New Roman" panose="02020603050405020304" pitchFamily="18" charset="0"/>
                <a:ea typeface="ＭＳ Ｐゴシック" charset="0"/>
                <a:cs typeface="Times New Roman" panose="02020603050405020304" pitchFamily="18" charset="0"/>
              </a:rPr>
              <a:t> grant proposal had three objectives:</a:t>
            </a:r>
          </a:p>
          <a:p>
            <a:pPr marL="0" indent="0">
              <a:buNone/>
            </a:pPr>
            <a:endParaRPr lang="en-US" sz="1800" dirty="0" smtClean="0">
              <a:latin typeface="Times New Roman" panose="02020603050405020304" pitchFamily="18" charset="0"/>
              <a:ea typeface="ＭＳ Ｐゴシック" charset="0"/>
              <a:cs typeface="Times New Roman" panose="02020603050405020304" pitchFamily="18" charset="0"/>
            </a:endParaRPr>
          </a:p>
          <a:p>
            <a:pPr lvl="0">
              <a:buFont typeface="+mj-lt"/>
              <a:buAutoNum type="arabicPeriod"/>
            </a:pPr>
            <a:r>
              <a:rPr lang="en-US" sz="1800" dirty="0" smtClean="0">
                <a:latin typeface="Times New Roman" panose="02020603050405020304" pitchFamily="18" charset="0"/>
                <a:cs typeface="Times New Roman" panose="02020603050405020304" pitchFamily="18" charset="0"/>
              </a:rPr>
              <a:t>Plan </a:t>
            </a:r>
            <a:r>
              <a:rPr lang="en-US" sz="1800" dirty="0">
                <a:latin typeface="Times New Roman" panose="02020603050405020304" pitchFamily="18" charset="0"/>
                <a:cs typeface="Times New Roman" panose="02020603050405020304" pitchFamily="18" charset="0"/>
              </a:rPr>
              <a:t>and implement new dual credit offerings in existing locations based upon student needs and founded upon local </a:t>
            </a:r>
            <a:r>
              <a:rPr lang="en-US" sz="1800" dirty="0" smtClean="0">
                <a:latin typeface="Times New Roman" panose="02020603050405020304" pitchFamily="18" charset="0"/>
                <a:cs typeface="Times New Roman" panose="02020603050405020304" pitchFamily="18" charset="0"/>
              </a:rPr>
              <a:t>partnerships.</a:t>
            </a:r>
          </a:p>
          <a:p>
            <a:pPr lvl="0">
              <a:buFont typeface="+mj-lt"/>
              <a:buAutoNum type="arabicPeriod"/>
            </a:pPr>
            <a:endParaRPr lang="en-US" sz="1800" dirty="0" smtClean="0">
              <a:latin typeface="Times New Roman" panose="02020603050405020304" pitchFamily="18" charset="0"/>
              <a:cs typeface="Times New Roman" panose="02020603050405020304" pitchFamily="18" charset="0"/>
            </a:endParaRPr>
          </a:p>
          <a:p>
            <a:pPr lvl="0">
              <a:buFont typeface="+mj-lt"/>
              <a:buAutoNum type="arabicPeriod"/>
            </a:pPr>
            <a:r>
              <a:rPr lang="en-US" sz="1800" dirty="0" smtClean="0">
                <a:latin typeface="Times New Roman" panose="02020603050405020304" pitchFamily="18" charset="0"/>
                <a:cs typeface="Times New Roman" panose="02020603050405020304" pitchFamily="18" charset="0"/>
              </a:rPr>
              <a:t>Plan </a:t>
            </a:r>
            <a:r>
              <a:rPr lang="en-US" sz="1800" dirty="0">
                <a:latin typeface="Times New Roman" panose="02020603050405020304" pitchFamily="18" charset="0"/>
                <a:cs typeface="Times New Roman" panose="02020603050405020304" pitchFamily="18" charset="0"/>
              </a:rPr>
              <a:t>and implement dual credit offerings in disciplines, locations, or high schools where dual credit has never been conducted in the applying district, based upon student needs and founded upon local partnerships</a:t>
            </a:r>
            <a:r>
              <a:rPr lang="en-US" sz="1800" dirty="0" smtClean="0">
                <a:latin typeface="Times New Roman" panose="02020603050405020304" pitchFamily="18" charset="0"/>
                <a:cs typeface="Times New Roman" panose="02020603050405020304" pitchFamily="18" charset="0"/>
              </a:rPr>
              <a:t>.</a:t>
            </a:r>
          </a:p>
          <a:p>
            <a:pPr lvl="0">
              <a:buFont typeface="+mj-lt"/>
              <a:buAutoNum type="arabicPeriod"/>
            </a:pPr>
            <a:endParaRPr lang="en-US" sz="1800" dirty="0" smtClean="0">
              <a:latin typeface="Times New Roman" panose="02020603050405020304" pitchFamily="18" charset="0"/>
              <a:cs typeface="Times New Roman" panose="02020603050405020304" pitchFamily="18" charset="0"/>
            </a:endParaRPr>
          </a:p>
          <a:p>
            <a:pPr>
              <a:buFont typeface="+mj-lt"/>
              <a:buAutoNum type="arabicPeriod"/>
            </a:pPr>
            <a:r>
              <a:rPr lang="en-US" sz="1800" dirty="0" smtClean="0">
                <a:latin typeface="Times New Roman" panose="02020603050405020304" pitchFamily="18" charset="0"/>
                <a:cs typeface="Times New Roman" panose="02020603050405020304" pitchFamily="18" charset="0"/>
              </a:rPr>
              <a:t>Provide </a:t>
            </a:r>
            <a:r>
              <a:rPr lang="en-US" sz="1800" dirty="0">
                <a:latin typeface="Times New Roman" panose="02020603050405020304" pitchFamily="18" charset="0"/>
                <a:cs typeface="Times New Roman" panose="02020603050405020304" pitchFamily="18" charset="0"/>
              </a:rPr>
              <a:t>professional development to dual credit faculty and administrators. </a:t>
            </a:r>
          </a:p>
          <a:p>
            <a:pPr marL="0" lvl="0" indent="0">
              <a:buNone/>
            </a:pPr>
            <a:endParaRPr lang="en-US" sz="2000" dirty="0"/>
          </a:p>
          <a:p>
            <a:endParaRPr lang="en-US" sz="2000" dirty="0"/>
          </a:p>
          <a:p>
            <a:endParaRPr lang="en-US" dirty="0" smtClean="0">
              <a:latin typeface="Calibri" charset="0"/>
              <a:ea typeface="ＭＳ Ｐゴシック" charset="0"/>
              <a:cs typeface="ＭＳ Ｐゴシック" charset="0"/>
            </a:endParaRPr>
          </a:p>
        </p:txBody>
      </p:sp>
      <p:sp>
        <p:nvSpPr>
          <p:cNvPr id="9219" name="Rectangle 4"/>
          <p:cNvSpPr>
            <a:spLocks noChangeArrowheads="1"/>
          </p:cNvSpPr>
          <p:nvPr/>
        </p:nvSpPr>
        <p:spPr bwMode="auto">
          <a:xfrm>
            <a:off x="76200" y="2146300"/>
            <a:ext cx="175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400" dirty="0">
              <a:solidFill>
                <a:srgbClr val="A10307"/>
              </a:solidFill>
            </a:endParaRPr>
          </a:p>
        </p:txBody>
      </p:sp>
    </p:spTree>
    <p:extLst>
      <p:ext uri="{BB962C8B-B14F-4D97-AF65-F5344CB8AC3E}">
        <p14:creationId xmlns:p14="http://schemas.microsoft.com/office/powerpoint/2010/main" val="2051010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idx="4294967295"/>
          </p:nvPr>
        </p:nvSpPr>
        <p:spPr bwMode="auto">
          <a:xfrm>
            <a:off x="1981200" y="533400"/>
            <a:ext cx="6477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solidFill>
                  <a:srgbClr val="9E0927"/>
                </a:solidFill>
                <a:latin typeface="Times New Roman" panose="02020603050405020304" pitchFamily="18" charset="0"/>
                <a:ea typeface="ＭＳ Ｐゴシック" charset="0"/>
                <a:cs typeface="Times New Roman" panose="02020603050405020304" pitchFamily="18" charset="0"/>
              </a:rPr>
              <a:t>LGI Grant Proposal</a:t>
            </a:r>
            <a:endParaRPr lang="en-US" dirty="0">
              <a:solidFill>
                <a:srgbClr val="9E0927"/>
              </a:solidFill>
              <a:latin typeface="Times New Roman" panose="02020603050405020304" pitchFamily="18" charset="0"/>
              <a:ea typeface="ＭＳ Ｐゴシック" charset="0"/>
              <a:cs typeface="Times New Roman" panose="02020603050405020304" pitchFamily="18" charset="0"/>
            </a:endParaRPr>
          </a:p>
        </p:txBody>
      </p:sp>
      <p:sp>
        <p:nvSpPr>
          <p:cNvPr id="9218" name="Subtitle 2"/>
          <p:cNvSpPr>
            <a:spLocks noGrp="1"/>
          </p:cNvSpPr>
          <p:nvPr>
            <p:ph type="subTitle" idx="4294967295"/>
          </p:nvPr>
        </p:nvSpPr>
        <p:spPr>
          <a:xfrm>
            <a:off x="1981200" y="2133600"/>
            <a:ext cx="6477000" cy="3657600"/>
          </a:xfrm>
        </p:spPr>
        <p:txBody>
          <a:bodyPr/>
          <a:lstStyle/>
          <a:p>
            <a:pPr marL="0" indent="0">
              <a:buNone/>
            </a:pPr>
            <a:r>
              <a:rPr lang="en-US" sz="2500" dirty="0" smtClean="0">
                <a:latin typeface="Times New Roman" panose="02020603050405020304" pitchFamily="18" charset="0"/>
                <a:cs typeface="Times New Roman" panose="02020603050405020304" pitchFamily="18" charset="0"/>
              </a:rPr>
              <a:t>The goals of the grant were:</a:t>
            </a:r>
          </a:p>
          <a:p>
            <a:pPr lvl="1"/>
            <a:endParaRPr lang="en-US" sz="2100" dirty="0">
              <a:latin typeface="Times New Roman" panose="02020603050405020304" pitchFamily="18" charset="0"/>
              <a:cs typeface="Times New Roman" panose="02020603050405020304" pitchFamily="18" charset="0"/>
            </a:endParaRPr>
          </a:p>
          <a:p>
            <a:pPr marL="914400" lvl="1" indent="-457200">
              <a:buFont typeface="+mj-lt"/>
              <a:buAutoNum type="arabicPeriod"/>
            </a:pPr>
            <a:r>
              <a:rPr lang="en-US" sz="2100" dirty="0" smtClean="0">
                <a:latin typeface="Times New Roman" panose="02020603050405020304" pitchFamily="18" charset="0"/>
                <a:cs typeface="Times New Roman" panose="02020603050405020304" pitchFamily="18" charset="0"/>
              </a:rPr>
              <a:t>To build awareness of the Legal Interpreting program within the high schools. </a:t>
            </a:r>
          </a:p>
          <a:p>
            <a:pPr marL="914400" lvl="1" indent="-457200">
              <a:buFont typeface="+mj-lt"/>
              <a:buAutoNum type="arabicPeriod"/>
            </a:pPr>
            <a:r>
              <a:rPr lang="en-US" sz="2100" dirty="0" smtClean="0">
                <a:latin typeface="Times New Roman" panose="02020603050405020304" pitchFamily="18" charset="0"/>
                <a:cs typeface="Times New Roman" panose="02020603050405020304" pitchFamily="18" charset="0"/>
              </a:rPr>
              <a:t>To build dual credit course offerings in high schools which had low or no dual credit offerings.</a:t>
            </a:r>
          </a:p>
          <a:p>
            <a:pPr marL="914400" lvl="1" indent="-457200">
              <a:buFont typeface="+mj-lt"/>
              <a:buAutoNum type="arabicPeriod"/>
            </a:pPr>
            <a:r>
              <a:rPr lang="en-US" sz="2100" dirty="0" smtClean="0">
                <a:latin typeface="Times New Roman" panose="02020603050405020304" pitchFamily="18" charset="0"/>
                <a:cs typeface="Times New Roman" panose="02020603050405020304" pitchFamily="18" charset="0"/>
              </a:rPr>
              <a:t>To provide pedagogical education to adjunct faculty who teach dual credit courses. </a:t>
            </a:r>
          </a:p>
          <a:p>
            <a:pPr marL="914400" lvl="1" indent="-457200">
              <a:buFont typeface="+mj-lt"/>
              <a:buAutoNum type="arabicPeriod"/>
            </a:pPr>
            <a:r>
              <a:rPr lang="en-US" sz="2100" dirty="0" smtClean="0">
                <a:latin typeface="Times New Roman" panose="02020603050405020304" pitchFamily="18" charset="0"/>
                <a:cs typeface="Times New Roman" panose="02020603050405020304" pitchFamily="18" charset="0"/>
              </a:rPr>
              <a:t>To explore dual credit as an after school format, with multiple high schools participating. </a:t>
            </a:r>
          </a:p>
          <a:p>
            <a:pPr lvl="1"/>
            <a:endParaRPr lang="en-US" sz="2100" dirty="0" smtClean="0"/>
          </a:p>
          <a:p>
            <a:endParaRPr lang="en-US" sz="2500" dirty="0">
              <a:latin typeface="Calibri" charset="0"/>
              <a:ea typeface="ＭＳ Ｐゴシック" charset="0"/>
              <a:cs typeface="ＭＳ Ｐゴシック" charset="0"/>
            </a:endParaRPr>
          </a:p>
        </p:txBody>
      </p:sp>
      <p:sp>
        <p:nvSpPr>
          <p:cNvPr id="9219" name="Rectangle 4"/>
          <p:cNvSpPr>
            <a:spLocks noChangeArrowheads="1"/>
          </p:cNvSpPr>
          <p:nvPr/>
        </p:nvSpPr>
        <p:spPr bwMode="auto">
          <a:xfrm>
            <a:off x="76200" y="2146300"/>
            <a:ext cx="175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400" dirty="0">
              <a:solidFill>
                <a:srgbClr val="A10307"/>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65209"/>
            <a:ext cx="1659082" cy="2394382"/>
          </a:xfrm>
          <a:prstGeom prst="rect">
            <a:avLst/>
          </a:prstGeom>
        </p:spPr>
      </p:pic>
    </p:spTree>
    <p:extLst>
      <p:ext uri="{BB962C8B-B14F-4D97-AF65-F5344CB8AC3E}">
        <p14:creationId xmlns:p14="http://schemas.microsoft.com/office/powerpoint/2010/main" val="1768691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idx="4294967295"/>
          </p:nvPr>
        </p:nvSpPr>
        <p:spPr bwMode="auto">
          <a:xfrm>
            <a:off x="1981200" y="533400"/>
            <a:ext cx="6477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solidFill>
                  <a:srgbClr val="9E0927"/>
                </a:solidFill>
                <a:latin typeface="Times New Roman" panose="02020603050405020304" pitchFamily="18" charset="0"/>
                <a:ea typeface="ＭＳ Ｐゴシック" charset="0"/>
                <a:cs typeface="Times New Roman" panose="02020603050405020304" pitchFamily="18" charset="0"/>
              </a:rPr>
              <a:t>LGI Grant Proposal</a:t>
            </a:r>
            <a:endParaRPr lang="en-US" dirty="0">
              <a:solidFill>
                <a:srgbClr val="9E0927"/>
              </a:solidFill>
              <a:latin typeface="Times New Roman" panose="02020603050405020304" pitchFamily="18" charset="0"/>
              <a:ea typeface="ＭＳ Ｐゴシック" charset="0"/>
              <a:cs typeface="Times New Roman" panose="02020603050405020304" pitchFamily="18" charset="0"/>
            </a:endParaRPr>
          </a:p>
        </p:txBody>
      </p:sp>
      <p:sp>
        <p:nvSpPr>
          <p:cNvPr id="9218" name="Subtitle 2"/>
          <p:cNvSpPr>
            <a:spLocks noGrp="1"/>
          </p:cNvSpPr>
          <p:nvPr>
            <p:ph type="subTitle" idx="4294967295"/>
          </p:nvPr>
        </p:nvSpPr>
        <p:spPr>
          <a:xfrm>
            <a:off x="1981200" y="2133600"/>
            <a:ext cx="6477000" cy="3657600"/>
          </a:xfrm>
        </p:spPr>
        <p:txBody>
          <a:bodyPr/>
          <a:lstStyle/>
          <a:p>
            <a:r>
              <a:rPr lang="en-US" sz="2000" dirty="0">
                <a:latin typeface="Times New Roman" panose="02020603050405020304" pitchFamily="18" charset="0"/>
                <a:cs typeface="Times New Roman" panose="02020603050405020304" pitchFamily="18" charset="0"/>
              </a:rPr>
              <a:t>Two Legal Interpreting class were offered to high school students from the area high schools.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These </a:t>
            </a:r>
            <a:r>
              <a:rPr lang="en-US" sz="2000" dirty="0">
                <a:latin typeface="Times New Roman" panose="02020603050405020304" pitchFamily="18" charset="0"/>
                <a:cs typeface="Times New Roman" panose="02020603050405020304" pitchFamily="18" charset="0"/>
              </a:rPr>
              <a:t>classes provided </a:t>
            </a:r>
            <a:r>
              <a:rPr lang="en-US" sz="2000" dirty="0" smtClean="0">
                <a:latin typeface="Times New Roman" panose="02020603050405020304" pitchFamily="18" charset="0"/>
                <a:cs typeface="Times New Roman" panose="02020603050405020304" pitchFamily="18" charset="0"/>
              </a:rPr>
              <a:t>free books </a:t>
            </a:r>
            <a:r>
              <a:rPr lang="en-US" sz="2000" dirty="0">
                <a:latin typeface="Times New Roman" panose="02020603050405020304" pitchFamily="18" charset="0"/>
                <a:cs typeface="Times New Roman" panose="02020603050405020304" pitchFamily="18" charset="0"/>
              </a:rPr>
              <a:t>and 6 credit hours to each student in a Monday-Thursday, 3:30-4:45pm after school </a:t>
            </a:r>
            <a:r>
              <a:rPr lang="en-US" sz="2000" dirty="0" smtClean="0">
                <a:latin typeface="Times New Roman" panose="02020603050405020304" pitchFamily="18" charset="0"/>
                <a:cs typeface="Times New Roman" panose="02020603050405020304" pitchFamily="18" charset="0"/>
              </a:rPr>
              <a:t>format</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on the Waubonsee Community College campus. </a:t>
            </a: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class </a:t>
            </a:r>
            <a:r>
              <a:rPr lang="en-US" sz="2000" dirty="0" smtClean="0">
                <a:latin typeface="Times New Roman" panose="02020603050405020304" pitchFamily="18" charset="0"/>
                <a:cs typeface="Times New Roman" panose="02020603050405020304" pitchFamily="18" charset="0"/>
              </a:rPr>
              <a:t>was set with a capacity </a:t>
            </a:r>
            <a:r>
              <a:rPr lang="en-US" sz="2000" dirty="0">
                <a:latin typeface="Times New Roman" panose="02020603050405020304" pitchFamily="18" charset="0"/>
                <a:cs typeface="Times New Roman" panose="02020603050405020304" pitchFamily="18" charset="0"/>
              </a:rPr>
              <a:t>of 15 </a:t>
            </a:r>
            <a:r>
              <a:rPr lang="en-US" sz="2000" dirty="0" smtClean="0">
                <a:latin typeface="Times New Roman" panose="02020603050405020304" pitchFamily="18" charset="0"/>
                <a:cs typeface="Times New Roman" panose="02020603050405020304" pitchFamily="18" charset="0"/>
              </a:rPr>
              <a:t>students.  Students from Plano, Yorkville, West Aurora, East Aurora, Oswego, and Oswego East High Schools were invited to attend.</a:t>
            </a:r>
          </a:p>
          <a:p>
            <a:r>
              <a:rPr lang="en-US" sz="2000" dirty="0" smtClean="0">
                <a:latin typeface="Times New Roman" panose="02020603050405020304" pitchFamily="18" charset="0"/>
                <a:ea typeface="ＭＳ Ｐゴシック" charset="0"/>
                <a:cs typeface="Times New Roman" panose="02020603050405020304" pitchFamily="18" charset="0"/>
              </a:rPr>
              <a:t>Additionally, funding was set aside for instructor education. </a:t>
            </a:r>
            <a:endParaRPr lang="en-US" sz="2000" dirty="0">
              <a:latin typeface="Times New Roman" panose="02020603050405020304" pitchFamily="18" charset="0"/>
              <a:ea typeface="ＭＳ Ｐゴシック" charset="0"/>
              <a:cs typeface="Times New Roman" panose="02020603050405020304" pitchFamily="18" charset="0"/>
            </a:endParaRPr>
          </a:p>
        </p:txBody>
      </p:sp>
      <p:sp>
        <p:nvSpPr>
          <p:cNvPr id="9219" name="Rectangle 4"/>
          <p:cNvSpPr>
            <a:spLocks noChangeArrowheads="1"/>
          </p:cNvSpPr>
          <p:nvPr/>
        </p:nvSpPr>
        <p:spPr bwMode="auto">
          <a:xfrm>
            <a:off x="76200" y="2146300"/>
            <a:ext cx="175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400" dirty="0">
              <a:solidFill>
                <a:srgbClr val="A10307"/>
              </a:solidFill>
            </a:endParaRPr>
          </a:p>
        </p:txBody>
      </p:sp>
    </p:spTree>
    <p:extLst>
      <p:ext uri="{BB962C8B-B14F-4D97-AF65-F5344CB8AC3E}">
        <p14:creationId xmlns:p14="http://schemas.microsoft.com/office/powerpoint/2010/main" val="778973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idx="4294967295"/>
          </p:nvPr>
        </p:nvSpPr>
        <p:spPr bwMode="auto">
          <a:xfrm>
            <a:off x="1981200" y="533400"/>
            <a:ext cx="6477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solidFill>
                  <a:srgbClr val="9E0927"/>
                </a:solidFill>
                <a:latin typeface="Times New Roman" panose="02020603050405020304" pitchFamily="18" charset="0"/>
                <a:ea typeface="ＭＳ Ｐゴシック" charset="0"/>
                <a:cs typeface="Times New Roman" panose="02020603050405020304" pitchFamily="18" charset="0"/>
              </a:rPr>
              <a:t>Recruitment of Students</a:t>
            </a:r>
            <a:endParaRPr lang="en-US" dirty="0">
              <a:solidFill>
                <a:srgbClr val="9E0927"/>
              </a:solidFill>
              <a:latin typeface="Times New Roman" panose="02020603050405020304" pitchFamily="18" charset="0"/>
              <a:ea typeface="ＭＳ Ｐゴシック" charset="0"/>
              <a:cs typeface="Times New Roman" panose="02020603050405020304" pitchFamily="18" charset="0"/>
            </a:endParaRPr>
          </a:p>
        </p:txBody>
      </p:sp>
      <p:sp>
        <p:nvSpPr>
          <p:cNvPr id="9218" name="Subtitle 2"/>
          <p:cNvSpPr>
            <a:spLocks noGrp="1"/>
          </p:cNvSpPr>
          <p:nvPr>
            <p:ph type="subTitle" idx="4294967295"/>
          </p:nvPr>
        </p:nvSpPr>
        <p:spPr>
          <a:xfrm>
            <a:off x="1981200" y="2005070"/>
            <a:ext cx="6477000" cy="3786130"/>
          </a:xfrm>
        </p:spPr>
        <p:txBody>
          <a:bodyPr/>
          <a:lstStyle/>
          <a:p>
            <a:r>
              <a:rPr lang="en-US" sz="2000" dirty="0" smtClean="0">
                <a:latin typeface="Times New Roman" panose="02020603050405020304" pitchFamily="18" charset="0"/>
                <a:ea typeface="ＭＳ Ｐゴシック" charset="0"/>
                <a:cs typeface="Times New Roman" panose="02020603050405020304" pitchFamily="18" charset="0"/>
              </a:rPr>
              <a:t>Contact was made directly with the guidance counselors and with the Spanish teachers of local high schools.  The program was explained verbally, and a flier was given.  Additionally, the director of high school partnerships visited the high schools and one of the Spanish classes to market the program.</a:t>
            </a:r>
          </a:p>
          <a:p>
            <a:endParaRPr lang="en-US" sz="2000" b="1" dirty="0">
              <a:latin typeface="Times New Roman" panose="02020603050405020304" pitchFamily="18" charset="0"/>
              <a:ea typeface="ＭＳ Ｐゴシック" charset="0"/>
              <a:cs typeface="Times New Roman" panose="02020603050405020304" pitchFamily="18" charset="0"/>
            </a:endParaRPr>
          </a:p>
          <a:p>
            <a:r>
              <a:rPr lang="en-US" sz="2000" dirty="0" smtClean="0">
                <a:latin typeface="Times New Roman" panose="02020603050405020304" pitchFamily="18" charset="0"/>
                <a:ea typeface="ＭＳ Ｐゴシック" charset="0"/>
                <a:cs typeface="Times New Roman" panose="02020603050405020304" pitchFamily="18" charset="0"/>
              </a:rPr>
              <a:t>Counselors and teachers were asked to refer individuals that had sufficient native language skills, and who might benefit from the program.   </a:t>
            </a:r>
            <a:endParaRPr lang="en-US" sz="2000" dirty="0">
              <a:latin typeface="Times New Roman" panose="02020603050405020304" pitchFamily="18" charset="0"/>
              <a:ea typeface="ＭＳ Ｐゴシック" charset="0"/>
              <a:cs typeface="Times New Roman" panose="02020603050405020304" pitchFamily="18" charset="0"/>
            </a:endParaRPr>
          </a:p>
        </p:txBody>
      </p:sp>
      <p:sp>
        <p:nvSpPr>
          <p:cNvPr id="9219" name="Rectangle 4"/>
          <p:cNvSpPr>
            <a:spLocks noChangeArrowheads="1"/>
          </p:cNvSpPr>
          <p:nvPr/>
        </p:nvSpPr>
        <p:spPr bwMode="auto">
          <a:xfrm>
            <a:off x="76200" y="2146300"/>
            <a:ext cx="175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400" dirty="0">
              <a:solidFill>
                <a:srgbClr val="A10307"/>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34" y="2588447"/>
            <a:ext cx="1743075" cy="2619375"/>
          </a:xfrm>
          <a:prstGeom prst="rect">
            <a:avLst/>
          </a:prstGeom>
        </p:spPr>
      </p:pic>
    </p:spTree>
    <p:extLst>
      <p:ext uri="{BB962C8B-B14F-4D97-AF65-F5344CB8AC3E}">
        <p14:creationId xmlns:p14="http://schemas.microsoft.com/office/powerpoint/2010/main" val="3855911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idx="4294967295"/>
          </p:nvPr>
        </p:nvSpPr>
        <p:spPr bwMode="auto">
          <a:xfrm>
            <a:off x="1981200" y="533400"/>
            <a:ext cx="6477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solidFill>
                  <a:srgbClr val="9E0927"/>
                </a:solidFill>
                <a:latin typeface="Times New Roman" panose="02020603050405020304" pitchFamily="18" charset="0"/>
                <a:ea typeface="ＭＳ Ｐゴシック" charset="0"/>
                <a:cs typeface="Times New Roman" panose="02020603050405020304" pitchFamily="18" charset="0"/>
              </a:rPr>
              <a:t>Instructor Qualifications</a:t>
            </a:r>
            <a:endParaRPr lang="en-US" dirty="0">
              <a:solidFill>
                <a:srgbClr val="9E0927"/>
              </a:solidFill>
              <a:latin typeface="Times New Roman" panose="02020603050405020304" pitchFamily="18" charset="0"/>
              <a:ea typeface="ＭＳ Ｐゴシック" charset="0"/>
              <a:cs typeface="Times New Roman" panose="02020603050405020304" pitchFamily="18" charset="0"/>
            </a:endParaRPr>
          </a:p>
        </p:txBody>
      </p:sp>
      <p:sp>
        <p:nvSpPr>
          <p:cNvPr id="9218" name="Subtitle 2"/>
          <p:cNvSpPr>
            <a:spLocks noGrp="1"/>
          </p:cNvSpPr>
          <p:nvPr>
            <p:ph type="subTitle" idx="4294967295"/>
          </p:nvPr>
        </p:nvSpPr>
        <p:spPr>
          <a:xfrm>
            <a:off x="1981200" y="2133600"/>
            <a:ext cx="6477000" cy="3657600"/>
          </a:xfrm>
        </p:spPr>
        <p:txBody>
          <a:bodyPr/>
          <a:lstStyle/>
          <a:p>
            <a:r>
              <a:rPr lang="en-US" sz="2500" dirty="0" smtClean="0">
                <a:latin typeface="Times New Roman" panose="02020603050405020304" pitchFamily="18" charset="0"/>
                <a:ea typeface="ＭＳ Ｐゴシック" charset="0"/>
                <a:cs typeface="Times New Roman" panose="02020603050405020304" pitchFamily="18" charset="0"/>
              </a:rPr>
              <a:t>The instructor sought was an adjunct woman who was native to Cuba, and who was certified by the State of Illinois in Legal Interpreting.  </a:t>
            </a:r>
          </a:p>
          <a:p>
            <a:pPr marL="0" indent="0">
              <a:buNone/>
            </a:pPr>
            <a:endParaRPr lang="en-US" sz="2500" dirty="0" smtClean="0">
              <a:latin typeface="Times New Roman" panose="02020603050405020304" pitchFamily="18" charset="0"/>
              <a:ea typeface="ＭＳ Ｐゴシック" charset="0"/>
              <a:cs typeface="Times New Roman" panose="02020603050405020304" pitchFamily="18" charset="0"/>
            </a:endParaRPr>
          </a:p>
          <a:p>
            <a:r>
              <a:rPr lang="en-US" sz="2500" dirty="0" smtClean="0">
                <a:latin typeface="Times New Roman" panose="02020603050405020304" pitchFamily="18" charset="0"/>
                <a:ea typeface="ＭＳ Ｐゴシック" charset="0"/>
                <a:cs typeface="Times New Roman" panose="02020603050405020304" pitchFamily="18" charset="0"/>
              </a:rPr>
              <a:t>This adjunct had consistently received positive feedback regarding her student engagement skills and rapport building. </a:t>
            </a:r>
            <a:endParaRPr lang="en-US" sz="2500" dirty="0">
              <a:latin typeface="Times New Roman" panose="02020603050405020304" pitchFamily="18" charset="0"/>
              <a:ea typeface="ＭＳ Ｐゴシック" charset="0"/>
              <a:cs typeface="Times New Roman" panose="02020603050405020304" pitchFamily="18" charset="0"/>
            </a:endParaRPr>
          </a:p>
        </p:txBody>
      </p:sp>
      <p:sp>
        <p:nvSpPr>
          <p:cNvPr id="9219" name="Rectangle 4"/>
          <p:cNvSpPr>
            <a:spLocks noChangeArrowheads="1"/>
          </p:cNvSpPr>
          <p:nvPr/>
        </p:nvSpPr>
        <p:spPr bwMode="auto">
          <a:xfrm>
            <a:off x="76200" y="2146300"/>
            <a:ext cx="175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400" dirty="0">
              <a:solidFill>
                <a:srgbClr val="A10307"/>
              </a:solidFill>
            </a:endParaRPr>
          </a:p>
        </p:txBody>
      </p:sp>
    </p:spTree>
    <p:extLst>
      <p:ext uri="{BB962C8B-B14F-4D97-AF65-F5344CB8AC3E}">
        <p14:creationId xmlns:p14="http://schemas.microsoft.com/office/powerpoint/2010/main" val="1237769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idx="4294967295"/>
          </p:nvPr>
        </p:nvSpPr>
        <p:spPr bwMode="auto">
          <a:xfrm>
            <a:off x="1981200" y="533400"/>
            <a:ext cx="6477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solidFill>
                  <a:srgbClr val="9E0927"/>
                </a:solidFill>
                <a:latin typeface="Times" charset="0"/>
                <a:ea typeface="ＭＳ Ｐゴシック" charset="0"/>
                <a:cs typeface="ＭＳ Ｐゴシック" charset="0"/>
              </a:rPr>
              <a:t>Objectives</a:t>
            </a:r>
            <a:endParaRPr lang="en-US" dirty="0">
              <a:solidFill>
                <a:srgbClr val="9E0927"/>
              </a:solidFill>
              <a:latin typeface="Calibri" charset="0"/>
              <a:ea typeface="ＭＳ Ｐゴシック" charset="0"/>
              <a:cs typeface="ＭＳ Ｐゴシック" charset="0"/>
            </a:endParaRPr>
          </a:p>
        </p:txBody>
      </p:sp>
      <p:sp>
        <p:nvSpPr>
          <p:cNvPr id="9218" name="Subtitle 2"/>
          <p:cNvSpPr>
            <a:spLocks noGrp="1"/>
          </p:cNvSpPr>
          <p:nvPr>
            <p:ph type="subTitle" idx="4294967295"/>
          </p:nvPr>
        </p:nvSpPr>
        <p:spPr>
          <a:xfrm>
            <a:off x="1981200" y="2133600"/>
            <a:ext cx="6477000" cy="3657600"/>
          </a:xfrm>
        </p:spPr>
        <p:txBody>
          <a:bodyPr/>
          <a:lstStyle/>
          <a:p>
            <a:r>
              <a:rPr lang="en-US" sz="1800" dirty="0" smtClean="0">
                <a:latin typeface="Times New Roman" panose="02020603050405020304" pitchFamily="18" charset="0"/>
                <a:cs typeface="Times New Roman" panose="02020603050405020304" pitchFamily="18" charset="0"/>
              </a:rPr>
              <a:t>Participants will be able to identify the cultural elements which impact diverse populations when seeking higher education</a:t>
            </a:r>
          </a:p>
          <a:p>
            <a:pPr marL="0" indent="0">
              <a:buNone/>
            </a:pPr>
            <a:endParaRPr lang="en-US" sz="1800" dirty="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Participants </a:t>
            </a:r>
            <a:r>
              <a:rPr lang="en-US" sz="1800" dirty="0">
                <a:latin typeface="Times New Roman" panose="02020603050405020304" pitchFamily="18" charset="0"/>
                <a:cs typeface="Times New Roman" panose="02020603050405020304" pitchFamily="18" charset="0"/>
              </a:rPr>
              <a:t>will understand </a:t>
            </a:r>
            <a:r>
              <a:rPr lang="en-US" sz="1800" dirty="0" smtClean="0">
                <a:latin typeface="Times New Roman" panose="02020603050405020304" pitchFamily="18" charset="0"/>
                <a:cs typeface="Times New Roman" panose="02020603050405020304" pitchFamily="18" charset="0"/>
              </a:rPr>
              <a:t>the development of </a:t>
            </a:r>
            <a:r>
              <a:rPr lang="en-US" sz="1800" dirty="0" err="1" smtClean="0">
                <a:latin typeface="Times New Roman" panose="02020603050405020304" pitchFamily="18" charset="0"/>
                <a:cs typeface="Times New Roman" panose="02020603050405020304" pitchFamily="18" charset="0"/>
              </a:rPr>
              <a:t>Waubonsee’s</a:t>
            </a:r>
            <a:r>
              <a:rPr lang="en-US" sz="1800" dirty="0" smtClean="0">
                <a:latin typeface="Times New Roman" panose="02020603050405020304" pitchFamily="18" charset="0"/>
                <a:cs typeface="Times New Roman" panose="02020603050405020304" pitchFamily="18" charset="0"/>
              </a:rPr>
              <a:t> Legal Interpreting </a:t>
            </a:r>
            <a:r>
              <a:rPr lang="en-US" sz="1800" dirty="0">
                <a:latin typeface="Times New Roman" panose="02020603050405020304" pitchFamily="18" charset="0"/>
                <a:cs typeface="Times New Roman" panose="02020603050405020304" pitchFamily="18" charset="0"/>
              </a:rPr>
              <a:t>dual </a:t>
            </a:r>
            <a:r>
              <a:rPr lang="en-US" sz="1800" dirty="0" smtClean="0">
                <a:latin typeface="Times New Roman" panose="02020603050405020304" pitchFamily="18" charset="0"/>
                <a:cs typeface="Times New Roman" panose="02020603050405020304" pitchFamily="18" charset="0"/>
              </a:rPr>
              <a:t>credit program created </a:t>
            </a:r>
            <a:r>
              <a:rPr lang="en-US" sz="1800" dirty="0">
                <a:latin typeface="Times New Roman" panose="02020603050405020304" pitchFamily="18" charset="0"/>
                <a:cs typeface="Times New Roman" panose="02020603050405020304" pitchFamily="18" charset="0"/>
              </a:rPr>
              <a:t>by the partnership between Waubonsee Community College, local high </a:t>
            </a:r>
            <a:r>
              <a:rPr lang="en-US" sz="1800" dirty="0" smtClean="0">
                <a:latin typeface="Times New Roman" panose="02020603050405020304" pitchFamily="18" charset="0"/>
                <a:cs typeface="Times New Roman" panose="02020603050405020304" pitchFamily="18" charset="0"/>
              </a:rPr>
              <a:t>schools, and funding from an ICCB Dual Credit Enhancement Grant.</a:t>
            </a:r>
          </a:p>
          <a:p>
            <a:endParaRPr lang="en-US" sz="1800" dirty="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Participants will understand the impact of the program and the specific reasons for its success.</a:t>
            </a:r>
            <a:endParaRPr lang="en-US" sz="18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ea typeface="ＭＳ Ｐゴシック" charset="0"/>
              <a:cs typeface="Times New Roman" panose="02020603050405020304" pitchFamily="18" charset="0"/>
            </a:endParaRPr>
          </a:p>
        </p:txBody>
      </p:sp>
      <p:pic>
        <p:nvPicPr>
          <p:cNvPr id="5" name="Picture 2" descr="http://blog.internationalstudent.com/wp-content/uploads/2010/12/iStock_000004183259Small.jpg.pagespeed.ce.TVG3-E2Vo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67" y="2528622"/>
            <a:ext cx="1669473"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idx="4294967295"/>
          </p:nvPr>
        </p:nvSpPr>
        <p:spPr bwMode="auto">
          <a:xfrm>
            <a:off x="1981200" y="533400"/>
            <a:ext cx="6477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solidFill>
                  <a:srgbClr val="9E0927"/>
                </a:solidFill>
                <a:latin typeface="Times New Roman" panose="02020603050405020304" pitchFamily="18" charset="0"/>
                <a:ea typeface="ＭＳ Ｐゴシック" charset="0"/>
                <a:cs typeface="Times New Roman" panose="02020603050405020304" pitchFamily="18" charset="0"/>
              </a:rPr>
              <a:t>Student Demographics</a:t>
            </a:r>
            <a:endParaRPr lang="en-US" dirty="0">
              <a:solidFill>
                <a:srgbClr val="9E0927"/>
              </a:solidFill>
              <a:latin typeface="Times New Roman" panose="02020603050405020304" pitchFamily="18" charset="0"/>
              <a:ea typeface="ＭＳ Ｐゴシック" charset="0"/>
              <a:cs typeface="Times New Roman" panose="02020603050405020304" pitchFamily="18" charset="0"/>
            </a:endParaRPr>
          </a:p>
        </p:txBody>
      </p:sp>
      <p:sp>
        <p:nvSpPr>
          <p:cNvPr id="9218" name="Subtitle 2"/>
          <p:cNvSpPr>
            <a:spLocks noGrp="1"/>
          </p:cNvSpPr>
          <p:nvPr>
            <p:ph type="subTitle" idx="4294967295"/>
          </p:nvPr>
        </p:nvSpPr>
        <p:spPr>
          <a:xfrm>
            <a:off x="1981199" y="1817782"/>
            <a:ext cx="6843311" cy="3973417"/>
          </a:xfrm>
        </p:spPr>
        <p:txBody>
          <a:bodyPr numCol="2"/>
          <a:lstStyle/>
          <a:p>
            <a:pPr marL="0" indent="0">
              <a:buNone/>
            </a:pPr>
            <a:r>
              <a:rPr lang="en-US" sz="1500" dirty="0" smtClean="0">
                <a:latin typeface="Times New Roman" panose="02020603050405020304" pitchFamily="18" charset="0"/>
                <a:ea typeface="ＭＳ Ｐゴシック" charset="0"/>
                <a:cs typeface="Times New Roman" panose="02020603050405020304" pitchFamily="18" charset="0"/>
              </a:rPr>
              <a:t>Of the students who registered and completed a survey:</a:t>
            </a:r>
          </a:p>
          <a:p>
            <a:pPr marL="0" indent="0">
              <a:buNone/>
            </a:pPr>
            <a:endParaRPr lang="en-US" sz="1500" dirty="0" smtClean="0">
              <a:latin typeface="Times New Roman" panose="02020603050405020304" pitchFamily="18" charset="0"/>
              <a:ea typeface="ＭＳ Ｐゴシック" charset="0"/>
              <a:cs typeface="Times New Roman" panose="02020603050405020304" pitchFamily="18" charset="0"/>
            </a:endParaRPr>
          </a:p>
          <a:p>
            <a:pPr marL="0" indent="0">
              <a:buNone/>
            </a:pPr>
            <a:endParaRPr lang="en-US" sz="1500" dirty="0">
              <a:latin typeface="Times New Roman" panose="02020603050405020304" pitchFamily="18" charset="0"/>
              <a:ea typeface="ＭＳ Ｐゴシック" charset="0"/>
              <a:cs typeface="Times New Roman" panose="02020603050405020304" pitchFamily="18" charset="0"/>
            </a:endParaRPr>
          </a:p>
          <a:p>
            <a:pPr marL="0" indent="0">
              <a:buNone/>
            </a:pPr>
            <a:r>
              <a:rPr lang="en-US" sz="1500" dirty="0">
                <a:latin typeface="Times New Roman" panose="02020603050405020304" pitchFamily="18" charset="0"/>
                <a:cs typeface="Times New Roman" panose="02020603050405020304" pitchFamily="18" charset="0"/>
              </a:rPr>
              <a:t>1 student </a:t>
            </a:r>
            <a:r>
              <a:rPr lang="en-US" sz="1500" dirty="0" smtClean="0">
                <a:latin typeface="Times New Roman" panose="02020603050405020304" pitchFamily="18" charset="0"/>
                <a:cs typeface="Times New Roman" panose="02020603050405020304" pitchFamily="18" charset="0"/>
              </a:rPr>
              <a:t>was </a:t>
            </a:r>
            <a:r>
              <a:rPr lang="en-US" sz="1500" dirty="0">
                <a:latin typeface="Times New Roman" panose="02020603050405020304" pitchFamily="18" charset="0"/>
                <a:cs typeface="Times New Roman" panose="02020603050405020304" pitchFamily="18" charset="0"/>
              </a:rPr>
              <a:t>14 years old</a:t>
            </a:r>
          </a:p>
          <a:p>
            <a:pPr marL="0" indent="0">
              <a:buNone/>
            </a:pPr>
            <a:r>
              <a:rPr lang="en-US" sz="1500" dirty="0">
                <a:latin typeface="Times New Roman" panose="02020603050405020304" pitchFamily="18" charset="0"/>
                <a:cs typeface="Times New Roman" panose="02020603050405020304" pitchFamily="18" charset="0"/>
              </a:rPr>
              <a:t>2 students </a:t>
            </a:r>
            <a:r>
              <a:rPr lang="en-US" sz="1500" dirty="0" smtClean="0">
                <a:latin typeface="Times New Roman" panose="02020603050405020304" pitchFamily="18" charset="0"/>
                <a:cs typeface="Times New Roman" panose="02020603050405020304" pitchFamily="18" charset="0"/>
              </a:rPr>
              <a:t>were 15 </a:t>
            </a:r>
            <a:r>
              <a:rPr lang="en-US" sz="1500" dirty="0">
                <a:latin typeface="Times New Roman" panose="02020603050405020304" pitchFamily="18" charset="0"/>
                <a:cs typeface="Times New Roman" panose="02020603050405020304" pitchFamily="18" charset="0"/>
              </a:rPr>
              <a:t>years </a:t>
            </a:r>
            <a:r>
              <a:rPr lang="en-US" sz="1500" dirty="0" smtClean="0">
                <a:latin typeface="Times New Roman" panose="02020603050405020304" pitchFamily="18" charset="0"/>
                <a:cs typeface="Times New Roman" panose="02020603050405020304" pitchFamily="18" charset="0"/>
              </a:rPr>
              <a:t>old</a:t>
            </a:r>
            <a:endParaRPr lang="en-US" sz="1500" dirty="0">
              <a:latin typeface="Times New Roman" panose="02020603050405020304" pitchFamily="18" charset="0"/>
              <a:cs typeface="Times New Roman" panose="02020603050405020304" pitchFamily="18" charset="0"/>
            </a:endParaRPr>
          </a:p>
          <a:p>
            <a:pPr marL="0" indent="0">
              <a:buNone/>
            </a:pPr>
            <a:r>
              <a:rPr lang="en-US" sz="1500" dirty="0">
                <a:latin typeface="Times New Roman" panose="02020603050405020304" pitchFamily="18" charset="0"/>
                <a:cs typeface="Times New Roman" panose="02020603050405020304" pitchFamily="18" charset="0"/>
              </a:rPr>
              <a:t>5 students were</a:t>
            </a:r>
            <a:r>
              <a:rPr lang="en-US" sz="1500" dirty="0" smtClean="0">
                <a:latin typeface="Times New Roman" panose="02020603050405020304" pitchFamily="18" charset="0"/>
                <a:cs typeface="Times New Roman" panose="02020603050405020304" pitchFamily="18" charset="0"/>
              </a:rPr>
              <a:t> 16 </a:t>
            </a:r>
            <a:r>
              <a:rPr lang="en-US" sz="1500" dirty="0">
                <a:latin typeface="Times New Roman" panose="02020603050405020304" pitchFamily="18" charset="0"/>
                <a:cs typeface="Times New Roman" panose="02020603050405020304" pitchFamily="18" charset="0"/>
              </a:rPr>
              <a:t>years </a:t>
            </a:r>
            <a:r>
              <a:rPr lang="en-US" sz="1500" dirty="0" smtClean="0">
                <a:latin typeface="Times New Roman" panose="02020603050405020304" pitchFamily="18" charset="0"/>
                <a:cs typeface="Times New Roman" panose="02020603050405020304" pitchFamily="18" charset="0"/>
              </a:rPr>
              <a:t>old</a:t>
            </a:r>
            <a:endParaRPr lang="en-US" sz="1500" dirty="0">
              <a:latin typeface="Times New Roman" panose="02020603050405020304" pitchFamily="18" charset="0"/>
              <a:cs typeface="Times New Roman" panose="02020603050405020304" pitchFamily="18" charset="0"/>
            </a:endParaRPr>
          </a:p>
          <a:p>
            <a:pPr marL="0" indent="0">
              <a:buNone/>
            </a:pPr>
            <a:r>
              <a:rPr lang="en-US" sz="1500" dirty="0">
                <a:latin typeface="Times New Roman" panose="02020603050405020304" pitchFamily="18" charset="0"/>
                <a:cs typeface="Times New Roman" panose="02020603050405020304" pitchFamily="18" charset="0"/>
              </a:rPr>
              <a:t>2 students were</a:t>
            </a:r>
            <a:r>
              <a:rPr lang="en-US" sz="1500" dirty="0" smtClean="0">
                <a:latin typeface="Times New Roman" panose="02020603050405020304" pitchFamily="18" charset="0"/>
                <a:cs typeface="Times New Roman" panose="02020603050405020304" pitchFamily="18" charset="0"/>
              </a:rPr>
              <a:t> 17 </a:t>
            </a:r>
            <a:r>
              <a:rPr lang="en-US" sz="1500" dirty="0">
                <a:latin typeface="Times New Roman" panose="02020603050405020304" pitchFamily="18" charset="0"/>
                <a:cs typeface="Times New Roman" panose="02020603050405020304" pitchFamily="18" charset="0"/>
              </a:rPr>
              <a:t>years </a:t>
            </a:r>
            <a:r>
              <a:rPr lang="en-US" sz="1500" dirty="0" smtClean="0">
                <a:latin typeface="Times New Roman" panose="02020603050405020304" pitchFamily="18" charset="0"/>
                <a:cs typeface="Times New Roman" panose="02020603050405020304" pitchFamily="18" charset="0"/>
              </a:rPr>
              <a:t>old</a:t>
            </a:r>
            <a:endParaRPr lang="en-US" sz="1500" dirty="0">
              <a:latin typeface="Times New Roman" panose="02020603050405020304" pitchFamily="18" charset="0"/>
              <a:cs typeface="Times New Roman" panose="02020603050405020304" pitchFamily="18" charset="0"/>
            </a:endParaRPr>
          </a:p>
          <a:p>
            <a:pPr marL="0" indent="0">
              <a:buNone/>
            </a:pPr>
            <a:r>
              <a:rPr lang="en-US" sz="1500" dirty="0">
                <a:latin typeface="Times New Roman" panose="02020603050405020304" pitchFamily="18" charset="0"/>
                <a:cs typeface="Times New Roman" panose="02020603050405020304" pitchFamily="18" charset="0"/>
              </a:rPr>
              <a:t>1 student </a:t>
            </a:r>
            <a:r>
              <a:rPr lang="en-US" sz="1500" dirty="0" smtClean="0">
                <a:latin typeface="Times New Roman" panose="02020603050405020304" pitchFamily="18" charset="0"/>
                <a:cs typeface="Times New Roman" panose="02020603050405020304" pitchFamily="18" charset="0"/>
              </a:rPr>
              <a:t>was 18 </a:t>
            </a:r>
            <a:r>
              <a:rPr lang="en-US" sz="1500" dirty="0">
                <a:latin typeface="Times New Roman" panose="02020603050405020304" pitchFamily="18" charset="0"/>
                <a:cs typeface="Times New Roman" panose="02020603050405020304" pitchFamily="18" charset="0"/>
              </a:rPr>
              <a:t>years </a:t>
            </a:r>
            <a:r>
              <a:rPr lang="en-US" sz="1500" dirty="0" smtClean="0">
                <a:latin typeface="Times New Roman" panose="02020603050405020304" pitchFamily="18" charset="0"/>
                <a:cs typeface="Times New Roman" panose="02020603050405020304" pitchFamily="18" charset="0"/>
              </a:rPr>
              <a:t>old</a:t>
            </a:r>
            <a:endParaRPr lang="en-US" sz="1500" dirty="0">
              <a:latin typeface="Times New Roman" panose="02020603050405020304" pitchFamily="18" charset="0"/>
              <a:cs typeface="Times New Roman" panose="02020603050405020304" pitchFamily="18" charset="0"/>
            </a:endParaRPr>
          </a:p>
          <a:p>
            <a:pPr marL="0" indent="0">
              <a:buNone/>
            </a:pPr>
            <a:r>
              <a:rPr lang="en-US" sz="1500" dirty="0">
                <a:latin typeface="Times New Roman" panose="02020603050405020304" pitchFamily="18" charset="0"/>
                <a:cs typeface="Times New Roman" panose="02020603050405020304" pitchFamily="18" charset="0"/>
              </a:rPr>
              <a:t>1 student </a:t>
            </a:r>
            <a:r>
              <a:rPr lang="en-US" sz="1500" dirty="0" smtClean="0">
                <a:latin typeface="Times New Roman" panose="02020603050405020304" pitchFamily="18" charset="0"/>
                <a:cs typeface="Times New Roman" panose="02020603050405020304" pitchFamily="18" charset="0"/>
              </a:rPr>
              <a:t>was 19 years </a:t>
            </a:r>
            <a:r>
              <a:rPr lang="en-US" sz="1500" dirty="0">
                <a:latin typeface="Times New Roman" panose="02020603050405020304" pitchFamily="18" charset="0"/>
                <a:cs typeface="Times New Roman" panose="02020603050405020304" pitchFamily="18" charset="0"/>
              </a:rPr>
              <a:t>old</a:t>
            </a:r>
          </a:p>
          <a:p>
            <a:pPr marL="0" indent="0">
              <a:buNone/>
            </a:pPr>
            <a:endParaRPr lang="en-US" sz="1500" dirty="0">
              <a:latin typeface="Times New Roman" panose="02020603050405020304" pitchFamily="18" charset="0"/>
              <a:cs typeface="Times New Roman" panose="02020603050405020304" pitchFamily="18" charset="0"/>
            </a:endParaRPr>
          </a:p>
          <a:p>
            <a:pPr marL="0" indent="0">
              <a:buNone/>
            </a:pPr>
            <a:r>
              <a:rPr lang="en-US" sz="1500" dirty="0" smtClean="0">
                <a:latin typeface="Times New Roman" panose="02020603050405020304" pitchFamily="18" charset="0"/>
                <a:cs typeface="Times New Roman" panose="02020603050405020304" pitchFamily="18" charset="0"/>
              </a:rPr>
              <a:t>3 </a:t>
            </a:r>
            <a:r>
              <a:rPr lang="en-US" sz="1500" dirty="0">
                <a:latin typeface="Times New Roman" panose="02020603050405020304" pitchFamily="18" charset="0"/>
                <a:cs typeface="Times New Roman" panose="02020603050405020304" pitchFamily="18" charset="0"/>
              </a:rPr>
              <a:t>students </a:t>
            </a:r>
            <a:r>
              <a:rPr lang="en-US" sz="1500" dirty="0" smtClean="0">
                <a:latin typeface="Times New Roman" panose="02020603050405020304" pitchFamily="18" charset="0"/>
                <a:cs typeface="Times New Roman" panose="02020603050405020304" pitchFamily="18" charset="0"/>
              </a:rPr>
              <a:t>were freshman</a:t>
            </a:r>
            <a:endParaRPr lang="en-US" sz="1500" dirty="0">
              <a:latin typeface="Times New Roman" panose="02020603050405020304" pitchFamily="18" charset="0"/>
              <a:cs typeface="Times New Roman" panose="02020603050405020304" pitchFamily="18" charset="0"/>
            </a:endParaRPr>
          </a:p>
          <a:p>
            <a:pPr marL="0" indent="0">
              <a:buNone/>
            </a:pPr>
            <a:r>
              <a:rPr lang="en-US" sz="1500" dirty="0">
                <a:latin typeface="Times New Roman" panose="02020603050405020304" pitchFamily="18" charset="0"/>
                <a:cs typeface="Times New Roman" panose="02020603050405020304" pitchFamily="18" charset="0"/>
              </a:rPr>
              <a:t>4 students were</a:t>
            </a:r>
            <a:r>
              <a:rPr lang="en-US" sz="1500" dirty="0" smtClean="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sophomores</a:t>
            </a:r>
          </a:p>
          <a:p>
            <a:pPr marL="0" indent="0">
              <a:buNone/>
            </a:pPr>
            <a:r>
              <a:rPr lang="en-US" sz="1500" dirty="0">
                <a:latin typeface="Times New Roman" panose="02020603050405020304" pitchFamily="18" charset="0"/>
                <a:cs typeface="Times New Roman" panose="02020603050405020304" pitchFamily="18" charset="0"/>
              </a:rPr>
              <a:t>3 students were </a:t>
            </a:r>
            <a:r>
              <a:rPr lang="en-US" sz="1500" dirty="0" smtClean="0">
                <a:latin typeface="Times New Roman" panose="02020603050405020304" pitchFamily="18" charset="0"/>
                <a:cs typeface="Times New Roman" panose="02020603050405020304" pitchFamily="18" charset="0"/>
              </a:rPr>
              <a:t>juniors</a:t>
            </a:r>
            <a:endParaRPr lang="en-US" sz="1500" dirty="0">
              <a:latin typeface="Times New Roman" panose="02020603050405020304" pitchFamily="18" charset="0"/>
              <a:cs typeface="Times New Roman" panose="02020603050405020304" pitchFamily="18" charset="0"/>
            </a:endParaRPr>
          </a:p>
          <a:p>
            <a:pPr marL="0" indent="0">
              <a:buNone/>
            </a:pPr>
            <a:r>
              <a:rPr lang="en-US" sz="1500" dirty="0">
                <a:latin typeface="Times New Roman" panose="02020603050405020304" pitchFamily="18" charset="0"/>
                <a:cs typeface="Times New Roman" panose="02020603050405020304" pitchFamily="18" charset="0"/>
              </a:rPr>
              <a:t>2 students were</a:t>
            </a:r>
            <a:r>
              <a:rPr lang="en-US" sz="1500" dirty="0" smtClean="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seniors</a:t>
            </a:r>
          </a:p>
          <a:p>
            <a:pPr marL="0" indent="0">
              <a:buNone/>
            </a:pPr>
            <a:r>
              <a:rPr lang="en-US" sz="1500" dirty="0">
                <a:latin typeface="Times New Roman" panose="02020603050405020304" pitchFamily="18" charset="0"/>
                <a:cs typeface="Times New Roman" panose="02020603050405020304" pitchFamily="18" charset="0"/>
              </a:rPr>
              <a:t> </a:t>
            </a:r>
            <a:endParaRPr lang="en-US" sz="1500" dirty="0" smtClean="0">
              <a:latin typeface="Times New Roman" panose="02020603050405020304" pitchFamily="18" charset="0"/>
              <a:cs typeface="Times New Roman" panose="02020603050405020304" pitchFamily="18" charset="0"/>
            </a:endParaRPr>
          </a:p>
          <a:p>
            <a:pPr marL="0" indent="0">
              <a:buNone/>
            </a:pPr>
            <a:endParaRPr lang="en-US" sz="1500" dirty="0">
              <a:latin typeface="Times New Roman" panose="02020603050405020304" pitchFamily="18" charset="0"/>
              <a:cs typeface="Times New Roman" panose="02020603050405020304" pitchFamily="18" charset="0"/>
            </a:endParaRPr>
          </a:p>
          <a:p>
            <a:pPr marL="0" indent="0">
              <a:buNone/>
            </a:pPr>
            <a:endParaRPr lang="en-US" sz="1500" dirty="0" smtClean="0">
              <a:latin typeface="Times New Roman" panose="02020603050405020304" pitchFamily="18" charset="0"/>
              <a:cs typeface="Times New Roman" panose="02020603050405020304" pitchFamily="18" charset="0"/>
            </a:endParaRPr>
          </a:p>
          <a:p>
            <a:pPr marL="0" indent="0">
              <a:buNone/>
            </a:pPr>
            <a:endParaRPr lang="en-US" sz="1500" dirty="0">
              <a:latin typeface="Times New Roman" panose="02020603050405020304" pitchFamily="18" charset="0"/>
              <a:cs typeface="Times New Roman" panose="02020603050405020304" pitchFamily="18" charset="0"/>
            </a:endParaRPr>
          </a:p>
          <a:p>
            <a:pPr marL="0" indent="0">
              <a:buNone/>
            </a:pPr>
            <a:endParaRPr lang="en-US" sz="1500" dirty="0">
              <a:latin typeface="Times New Roman" panose="02020603050405020304" pitchFamily="18" charset="0"/>
              <a:cs typeface="Times New Roman" panose="02020603050405020304" pitchFamily="18" charset="0"/>
            </a:endParaRPr>
          </a:p>
          <a:p>
            <a:pPr marL="0" indent="0">
              <a:buNone/>
            </a:pPr>
            <a:r>
              <a:rPr lang="en-US" sz="1500" dirty="0" smtClean="0">
                <a:latin typeface="Times New Roman" panose="02020603050405020304" pitchFamily="18" charset="0"/>
                <a:cs typeface="Times New Roman" panose="02020603050405020304" pitchFamily="18" charset="0"/>
              </a:rPr>
              <a:t>The students were from three different area high schools. </a:t>
            </a:r>
          </a:p>
          <a:p>
            <a:pPr marL="0" indent="0">
              <a:buNone/>
            </a:pPr>
            <a:endParaRPr lang="en-US" sz="1500" dirty="0">
              <a:latin typeface="Times New Roman" panose="02020603050405020304" pitchFamily="18" charset="0"/>
              <a:cs typeface="Times New Roman" panose="02020603050405020304" pitchFamily="18" charset="0"/>
            </a:endParaRPr>
          </a:p>
          <a:p>
            <a:pPr marL="0" indent="0">
              <a:buNone/>
            </a:pPr>
            <a:r>
              <a:rPr lang="en-US" sz="1500" dirty="0">
                <a:latin typeface="Times New Roman" panose="02020603050405020304" pitchFamily="18" charset="0"/>
                <a:cs typeface="Times New Roman" panose="02020603050405020304" pitchFamily="18" charset="0"/>
              </a:rPr>
              <a:t>8 students were referred by their high school Spanish teacher. </a:t>
            </a:r>
          </a:p>
          <a:p>
            <a:pPr marL="0" indent="0">
              <a:buNone/>
            </a:pPr>
            <a:r>
              <a:rPr lang="en-US" sz="1500" dirty="0">
                <a:latin typeface="Times New Roman" panose="02020603050405020304" pitchFamily="18" charset="0"/>
                <a:cs typeface="Times New Roman" panose="02020603050405020304" pitchFamily="18" charset="0"/>
              </a:rPr>
              <a:t>1 was referred by a friend</a:t>
            </a:r>
          </a:p>
          <a:p>
            <a:pPr marL="0" indent="0">
              <a:buNone/>
            </a:pPr>
            <a:r>
              <a:rPr lang="en-US" sz="1500" dirty="0">
                <a:latin typeface="Times New Roman" panose="02020603050405020304" pitchFamily="18" charset="0"/>
                <a:cs typeface="Times New Roman" panose="02020603050405020304" pitchFamily="18" charset="0"/>
              </a:rPr>
              <a:t>2 were referred by a speaker that came to their </a:t>
            </a:r>
            <a:r>
              <a:rPr lang="en-US" sz="1500" dirty="0" smtClean="0">
                <a:latin typeface="Times New Roman" panose="02020603050405020304" pitchFamily="18" charset="0"/>
                <a:cs typeface="Times New Roman" panose="02020603050405020304" pitchFamily="18" charset="0"/>
              </a:rPr>
              <a:t>Spanish class. </a:t>
            </a:r>
            <a:endParaRPr lang="en-US" sz="1500" dirty="0">
              <a:latin typeface="Times New Roman" panose="02020603050405020304" pitchFamily="18" charset="0"/>
              <a:cs typeface="Times New Roman" panose="02020603050405020304" pitchFamily="18" charset="0"/>
            </a:endParaRPr>
          </a:p>
          <a:p>
            <a:pPr marL="0" indent="0">
              <a:buNone/>
            </a:pPr>
            <a:r>
              <a:rPr lang="en-US" sz="1500" dirty="0" smtClean="0">
                <a:latin typeface="Times New Roman" panose="02020603050405020304" pitchFamily="18" charset="0"/>
                <a:cs typeface="Times New Roman" panose="02020603050405020304" pitchFamily="18" charset="0"/>
              </a:rPr>
              <a:t>1</a:t>
            </a:r>
            <a:r>
              <a:rPr lang="en-US" sz="1500" dirty="0">
                <a:latin typeface="Times New Roman" panose="02020603050405020304" pitchFamily="18" charset="0"/>
                <a:cs typeface="Times New Roman" panose="02020603050405020304" pitchFamily="18" charset="0"/>
              </a:rPr>
              <a:t> did not answer the </a:t>
            </a:r>
            <a:r>
              <a:rPr lang="en-US" sz="1500" dirty="0" smtClean="0">
                <a:latin typeface="Times New Roman" panose="02020603050405020304" pitchFamily="18" charset="0"/>
                <a:cs typeface="Times New Roman" panose="02020603050405020304" pitchFamily="18" charset="0"/>
              </a:rPr>
              <a:t>question</a:t>
            </a:r>
          </a:p>
          <a:p>
            <a:pPr marL="0" indent="0">
              <a:buNone/>
            </a:pPr>
            <a:endParaRPr lang="en-US" sz="1500" dirty="0">
              <a:latin typeface="Times New Roman" panose="02020603050405020304" pitchFamily="18" charset="0"/>
              <a:cs typeface="Times New Roman" panose="02020603050405020304" pitchFamily="18" charset="0"/>
            </a:endParaRPr>
          </a:p>
          <a:p>
            <a:pPr marL="0" indent="0">
              <a:buNone/>
            </a:pPr>
            <a:r>
              <a:rPr lang="en-US" sz="1500" dirty="0" smtClean="0">
                <a:latin typeface="Times New Roman" panose="02020603050405020304" pitchFamily="18" charset="0"/>
                <a:cs typeface="Times New Roman" panose="02020603050405020304" pitchFamily="18" charset="0"/>
              </a:rPr>
              <a:t>All students were native Spanish speaking</a:t>
            </a:r>
          </a:p>
          <a:p>
            <a:pPr marL="0" indent="0">
              <a:buNone/>
            </a:pPr>
            <a:r>
              <a:rPr lang="en-US" sz="1500" dirty="0" smtClean="0">
                <a:latin typeface="Times New Roman" panose="02020603050405020304" pitchFamily="18" charset="0"/>
                <a:cs typeface="Times New Roman" panose="02020603050405020304" pitchFamily="18" charset="0"/>
              </a:rPr>
              <a:t>All students were first generation students</a:t>
            </a:r>
            <a:endParaRPr lang="en-US" sz="1500" dirty="0">
              <a:latin typeface="Times New Roman" panose="02020603050405020304" pitchFamily="18" charset="0"/>
              <a:cs typeface="Times New Roman" panose="02020603050405020304" pitchFamily="18" charset="0"/>
            </a:endParaRPr>
          </a:p>
          <a:p>
            <a:pPr marL="0" indent="0">
              <a:buNone/>
            </a:pPr>
            <a:r>
              <a:rPr lang="en-US" sz="1200" dirty="0"/>
              <a:t> </a:t>
            </a:r>
          </a:p>
          <a:p>
            <a:pPr marL="0" indent="0">
              <a:buNone/>
            </a:pPr>
            <a:endParaRPr lang="en-US" sz="1200" dirty="0">
              <a:latin typeface="Times New Roman" panose="02020603050405020304" pitchFamily="18" charset="0"/>
              <a:ea typeface="ＭＳ Ｐゴシック" charset="0"/>
              <a:cs typeface="Times New Roman" panose="02020603050405020304" pitchFamily="18" charset="0"/>
            </a:endParaRPr>
          </a:p>
        </p:txBody>
      </p:sp>
      <p:sp>
        <p:nvSpPr>
          <p:cNvPr id="9219" name="Rectangle 4"/>
          <p:cNvSpPr>
            <a:spLocks noChangeArrowheads="1"/>
          </p:cNvSpPr>
          <p:nvPr/>
        </p:nvSpPr>
        <p:spPr bwMode="auto">
          <a:xfrm>
            <a:off x="76200" y="2146300"/>
            <a:ext cx="175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400" dirty="0">
              <a:solidFill>
                <a:srgbClr val="A10307"/>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719846"/>
            <a:ext cx="1733550" cy="2638425"/>
          </a:xfrm>
          <a:prstGeom prst="rect">
            <a:avLst/>
          </a:prstGeom>
        </p:spPr>
      </p:pic>
    </p:spTree>
    <p:extLst>
      <p:ext uri="{BB962C8B-B14F-4D97-AF65-F5344CB8AC3E}">
        <p14:creationId xmlns:p14="http://schemas.microsoft.com/office/powerpoint/2010/main" val="31850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idx="4294967295"/>
          </p:nvPr>
        </p:nvSpPr>
        <p:spPr bwMode="auto">
          <a:xfrm>
            <a:off x="1981200" y="533400"/>
            <a:ext cx="6477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solidFill>
                  <a:srgbClr val="9E0927"/>
                </a:solidFill>
                <a:latin typeface="Times" panose="02020603050405020304" pitchFamily="18" charset="0"/>
                <a:ea typeface="ＭＳ Ｐゴシック" charset="0"/>
                <a:cs typeface="Times" panose="02020603050405020304" pitchFamily="18" charset="0"/>
              </a:rPr>
              <a:t>During the class</a:t>
            </a:r>
            <a:endParaRPr lang="en-US" dirty="0">
              <a:solidFill>
                <a:srgbClr val="9E0927"/>
              </a:solidFill>
              <a:latin typeface="Times" panose="02020603050405020304" pitchFamily="18" charset="0"/>
              <a:ea typeface="ＭＳ Ｐゴシック" charset="0"/>
              <a:cs typeface="Times" panose="02020603050405020304" pitchFamily="18" charset="0"/>
            </a:endParaRPr>
          </a:p>
        </p:txBody>
      </p:sp>
      <p:sp>
        <p:nvSpPr>
          <p:cNvPr id="9218" name="Subtitle 2"/>
          <p:cNvSpPr>
            <a:spLocks noGrp="1"/>
          </p:cNvSpPr>
          <p:nvPr>
            <p:ph type="subTitle" idx="4294967295"/>
          </p:nvPr>
        </p:nvSpPr>
        <p:spPr>
          <a:xfrm>
            <a:off x="1981200" y="1676400"/>
            <a:ext cx="6832294" cy="4114800"/>
          </a:xfrm>
        </p:spPr>
        <p:txBody>
          <a:bodyPr/>
          <a:lstStyle/>
          <a:p>
            <a:pPr marL="0" indent="0" algn="ctr">
              <a:buNone/>
            </a:pPr>
            <a:r>
              <a:rPr lang="en-US" sz="1600" b="1" dirty="0">
                <a:latin typeface="Times New Roman" panose="02020603050405020304" pitchFamily="18" charset="0"/>
                <a:cs typeface="Times New Roman" panose="02020603050405020304" pitchFamily="18" charset="0"/>
              </a:rPr>
              <a:t>If higher education institutions and professions are to successfully attract and retain racially and ethnically diverse students and professionals, they must be able to meet the psychological, safety, sense of belonging, self-esteem, and self-actualization needs that these students and professionals bring with them to their campus and workplace (Donnell, Edwards, &amp; Green, 2002</a:t>
            </a:r>
            <a:r>
              <a:rPr lang="en-US" sz="1600" b="1" dirty="0" smtClean="0">
                <a:latin typeface="Times New Roman" panose="02020603050405020304" pitchFamily="18" charset="0"/>
                <a:cs typeface="Times New Roman" panose="02020603050405020304" pitchFamily="18" charset="0"/>
              </a:rPr>
              <a:t>).</a:t>
            </a:r>
          </a:p>
          <a:p>
            <a:pPr marL="0" indent="0">
              <a:buNone/>
            </a:pPr>
            <a:endParaRPr lang="en-US" sz="1600" dirty="0">
              <a:latin typeface="Calibri" charset="0"/>
              <a:ea typeface="ＭＳ Ｐゴシック" charset="0"/>
              <a:cs typeface="ＭＳ Ｐゴシック" charset="0"/>
            </a:endParaRPr>
          </a:p>
          <a:p>
            <a:pPr marL="0" indent="0">
              <a:buNone/>
            </a:pPr>
            <a:r>
              <a:rPr lang="en-US" sz="1600" dirty="0" smtClean="0">
                <a:latin typeface="Times New Roman" panose="02020603050405020304" pitchFamily="18" charset="0"/>
                <a:ea typeface="ＭＳ Ｐゴシック" charset="0"/>
                <a:cs typeface="Times New Roman" panose="02020603050405020304" pitchFamily="18" charset="0"/>
              </a:rPr>
              <a:t>This class occurred on the college campus, however, it was with all high school students.  The instructor made an effort to do the following things:</a:t>
            </a:r>
          </a:p>
          <a:p>
            <a:r>
              <a:rPr lang="en-US" sz="1600" dirty="0" smtClean="0">
                <a:latin typeface="Times New Roman" panose="02020603050405020304" pitchFamily="18" charset="0"/>
                <a:ea typeface="ＭＳ Ｐゴシック" charset="0"/>
                <a:cs typeface="Times New Roman" panose="02020603050405020304" pitchFamily="18" charset="0"/>
              </a:rPr>
              <a:t>To note and adjust to the learning expectations of the students, i.e. opportunities to interact, collaborate, and contribute to the learning process</a:t>
            </a:r>
          </a:p>
          <a:p>
            <a:r>
              <a:rPr lang="en-US" sz="1600" dirty="0" smtClean="0">
                <a:latin typeface="Times New Roman" panose="02020603050405020304" pitchFamily="18" charset="0"/>
                <a:ea typeface="ＭＳ Ｐゴシック" charset="0"/>
                <a:cs typeface="Times New Roman" panose="02020603050405020304" pitchFamily="18" charset="0"/>
              </a:rPr>
              <a:t>To note and adjust to the needs of high school students transitioning from high school to the college campus</a:t>
            </a:r>
          </a:p>
          <a:p>
            <a:r>
              <a:rPr lang="en-US" sz="1600" dirty="0" smtClean="0">
                <a:latin typeface="Times New Roman" panose="02020603050405020304" pitchFamily="18" charset="0"/>
                <a:ea typeface="ＭＳ Ｐゴシック" charset="0"/>
                <a:cs typeface="Times New Roman" panose="02020603050405020304" pitchFamily="18" charset="0"/>
              </a:rPr>
              <a:t>To place responsibility of students upon each other to care and support each other in the learning process and in arriving to class</a:t>
            </a:r>
          </a:p>
          <a:p>
            <a:r>
              <a:rPr lang="en-US" sz="1600" dirty="0" smtClean="0">
                <a:latin typeface="Times New Roman" panose="02020603050405020304" pitchFamily="18" charset="0"/>
                <a:ea typeface="ＭＳ Ｐゴシック" charset="0"/>
                <a:cs typeface="Times New Roman" panose="02020603050405020304" pitchFamily="18" charset="0"/>
              </a:rPr>
              <a:t>To take special care in explaining processes that might be foreign to high school students, i.e. how to behave and the higher expectations of a college class. </a:t>
            </a:r>
          </a:p>
          <a:p>
            <a:endParaRPr lang="en-US" sz="1600" dirty="0" smtClean="0">
              <a:latin typeface="Calibri" charset="0"/>
              <a:ea typeface="ＭＳ Ｐゴシック" charset="0"/>
              <a:cs typeface="ＭＳ Ｐゴシック" charset="0"/>
            </a:endParaRPr>
          </a:p>
          <a:p>
            <a:pPr marL="0" indent="0">
              <a:buNone/>
            </a:pPr>
            <a:endParaRPr lang="en-US" sz="1600" dirty="0" smtClean="0">
              <a:latin typeface="Calibri" charset="0"/>
              <a:ea typeface="ＭＳ Ｐゴシック" charset="0"/>
              <a:cs typeface="ＭＳ Ｐゴシック" charset="0"/>
            </a:endParaRPr>
          </a:p>
          <a:p>
            <a:endParaRPr lang="en-US" sz="1600" dirty="0">
              <a:latin typeface="Calibri" charset="0"/>
              <a:ea typeface="ＭＳ Ｐゴシック" charset="0"/>
              <a:cs typeface="ＭＳ Ｐゴシック" charset="0"/>
            </a:endParaRPr>
          </a:p>
        </p:txBody>
      </p:sp>
      <p:sp>
        <p:nvSpPr>
          <p:cNvPr id="9219" name="Rectangle 4"/>
          <p:cNvSpPr>
            <a:spLocks noChangeArrowheads="1"/>
          </p:cNvSpPr>
          <p:nvPr/>
        </p:nvSpPr>
        <p:spPr bwMode="auto">
          <a:xfrm>
            <a:off x="76200" y="2146300"/>
            <a:ext cx="175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400" dirty="0">
              <a:solidFill>
                <a:srgbClr val="A10307"/>
              </a:solidFill>
            </a:endParaRPr>
          </a:p>
        </p:txBody>
      </p:sp>
      <p:pic>
        <p:nvPicPr>
          <p:cNvPr id="1028" name="Picture 4" descr="http://media5.picsearch.com/is?AEahFVmh-KKvhlMoDKncQwtzMgoCgczvOeOQyI2R12M&amp;height=2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884430"/>
            <a:ext cx="1675482" cy="2216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278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idx="4294967295"/>
          </p:nvPr>
        </p:nvSpPr>
        <p:spPr bwMode="auto">
          <a:xfrm>
            <a:off x="1981200" y="264405"/>
            <a:ext cx="6477000" cy="14119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solidFill>
                  <a:srgbClr val="9E0927"/>
                </a:solidFill>
                <a:latin typeface="Times New Roman" panose="02020603050405020304" pitchFamily="18" charset="0"/>
                <a:ea typeface="ＭＳ Ｐゴシック" charset="0"/>
                <a:cs typeface="Times New Roman" panose="02020603050405020304" pitchFamily="18" charset="0"/>
              </a:rPr>
              <a:t>Adjusting the Educational Culture</a:t>
            </a:r>
            <a:endParaRPr lang="en-US" dirty="0">
              <a:solidFill>
                <a:srgbClr val="9E0927"/>
              </a:solidFill>
              <a:latin typeface="Times New Roman" panose="02020603050405020304" pitchFamily="18" charset="0"/>
              <a:ea typeface="ＭＳ Ｐゴシック" charset="0"/>
              <a:cs typeface="Times New Roman" panose="02020603050405020304" pitchFamily="18" charset="0"/>
            </a:endParaRPr>
          </a:p>
        </p:txBody>
      </p:sp>
      <p:sp>
        <p:nvSpPr>
          <p:cNvPr id="9218" name="Subtitle 2"/>
          <p:cNvSpPr>
            <a:spLocks noGrp="1"/>
          </p:cNvSpPr>
          <p:nvPr>
            <p:ph type="subTitle" idx="4294967295"/>
          </p:nvPr>
        </p:nvSpPr>
        <p:spPr>
          <a:xfrm>
            <a:off x="1981200" y="1916935"/>
            <a:ext cx="6477000" cy="3874265"/>
          </a:xfrm>
        </p:spPr>
        <p:txBody>
          <a:bodyPr/>
          <a:lstStyle/>
          <a:p>
            <a:r>
              <a:rPr lang="en-US" sz="1300" dirty="0" smtClean="0">
                <a:latin typeface="Times New Roman" panose="02020603050405020304" pitchFamily="18" charset="0"/>
                <a:cs typeface="Times New Roman" panose="02020603050405020304" pitchFamily="18" charset="0"/>
              </a:rPr>
              <a:t>We considered the broad opportunity of teaching not just Legal Interpreting, but also the experience of learning at a college level, and learning to manage the college experience, including registration and interacting at a professional level. </a:t>
            </a:r>
          </a:p>
          <a:p>
            <a:endParaRPr lang="en-US" sz="1300" dirty="0">
              <a:latin typeface="Times New Roman" panose="02020603050405020304" pitchFamily="18" charset="0"/>
              <a:cs typeface="Times New Roman" panose="02020603050405020304" pitchFamily="18" charset="0"/>
            </a:endParaRPr>
          </a:p>
          <a:p>
            <a:r>
              <a:rPr lang="en-US" sz="1300" dirty="0" smtClean="0">
                <a:latin typeface="Times New Roman" panose="02020603050405020304" pitchFamily="18" charset="0"/>
                <a:cs typeface="Times New Roman" panose="02020603050405020304" pitchFamily="18" charset="0"/>
              </a:rPr>
              <a:t>The culture of the incoming students was recognized, and adaptations to the classroom expectations were made by the instructor in order to use the strengths of this generational and ethnic group.  </a:t>
            </a:r>
          </a:p>
          <a:p>
            <a:endParaRPr lang="en-US" sz="1300" dirty="0">
              <a:latin typeface="Times New Roman" panose="02020603050405020304" pitchFamily="18" charset="0"/>
              <a:cs typeface="Times New Roman" panose="02020603050405020304" pitchFamily="18" charset="0"/>
            </a:endParaRPr>
          </a:p>
          <a:p>
            <a:r>
              <a:rPr lang="en-US" sz="1300" dirty="0" smtClean="0">
                <a:latin typeface="Times New Roman" panose="02020603050405020304" pitchFamily="18" charset="0"/>
                <a:cs typeface="Times New Roman" panose="02020603050405020304" pitchFamily="18" charset="0"/>
              </a:rPr>
              <a:t>These students come from another educational environment which functions differently than the college philosophy.  In high school, the goal is to get the A.  In college, the goal is to build skills and connect concepts.  The instructor focused on helping the students transition to this philosophy. </a:t>
            </a:r>
          </a:p>
          <a:p>
            <a:endParaRPr lang="en-US" sz="1300" dirty="0">
              <a:latin typeface="Times New Roman" panose="02020603050405020304" pitchFamily="18" charset="0"/>
              <a:cs typeface="Times New Roman" panose="02020603050405020304" pitchFamily="18" charset="0"/>
            </a:endParaRPr>
          </a:p>
          <a:p>
            <a:r>
              <a:rPr lang="en-US" sz="1300" dirty="0" smtClean="0">
                <a:latin typeface="Times New Roman" panose="02020603050405020304" pitchFamily="18" charset="0"/>
                <a:cs typeface="Times New Roman" panose="02020603050405020304" pitchFamily="18" charset="0"/>
              </a:rPr>
              <a:t>These students brought with them </a:t>
            </a:r>
            <a:r>
              <a:rPr lang="en-US" sz="1300" dirty="0">
                <a:latin typeface="Times New Roman" panose="02020603050405020304" pitchFamily="18" charset="0"/>
                <a:cs typeface="Times New Roman" panose="02020603050405020304" pitchFamily="18" charset="0"/>
              </a:rPr>
              <a:t>certain ideas of education and learning which they have built up from their personal experience of school or the ordinary social representations which usually describe and explain them.  </a:t>
            </a:r>
            <a:r>
              <a:rPr lang="en-US" sz="1300" dirty="0" smtClean="0">
                <a:latin typeface="Times New Roman" panose="02020603050405020304" pitchFamily="18" charset="0"/>
                <a:cs typeface="Times New Roman" panose="02020603050405020304" pitchFamily="18" charset="0"/>
              </a:rPr>
              <a:t>Efforts were made to help them bridge the gap and identify gatekeepers who could help them with this access, based on their cultural expectations of help seeking.  </a:t>
            </a:r>
            <a:endParaRPr lang="en-US" sz="1300" dirty="0">
              <a:latin typeface="Times New Roman" panose="02020603050405020304" pitchFamily="18" charset="0"/>
              <a:cs typeface="Times New Roman" panose="02020603050405020304" pitchFamily="18" charset="0"/>
            </a:endParaRPr>
          </a:p>
        </p:txBody>
      </p:sp>
      <p:sp>
        <p:nvSpPr>
          <p:cNvPr id="9219" name="Rectangle 4"/>
          <p:cNvSpPr>
            <a:spLocks noChangeArrowheads="1"/>
          </p:cNvSpPr>
          <p:nvPr/>
        </p:nvSpPr>
        <p:spPr bwMode="auto">
          <a:xfrm>
            <a:off x="76200" y="2146300"/>
            <a:ext cx="175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400" dirty="0">
              <a:solidFill>
                <a:srgbClr val="A10307"/>
              </a:solidFill>
            </a:endParaRPr>
          </a:p>
        </p:txBody>
      </p:sp>
    </p:spTree>
    <p:extLst>
      <p:ext uri="{BB962C8B-B14F-4D97-AF65-F5344CB8AC3E}">
        <p14:creationId xmlns:p14="http://schemas.microsoft.com/office/powerpoint/2010/main" val="2862103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idx="4294967295"/>
          </p:nvPr>
        </p:nvSpPr>
        <p:spPr bwMode="auto">
          <a:xfrm>
            <a:off x="1981200" y="533400"/>
            <a:ext cx="6477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solidFill>
                  <a:srgbClr val="9E0927"/>
                </a:solidFill>
                <a:latin typeface="Times New Roman" panose="02020603050405020304" pitchFamily="18" charset="0"/>
                <a:ea typeface="ＭＳ Ｐゴシック" charset="0"/>
                <a:cs typeface="Times New Roman" panose="02020603050405020304" pitchFamily="18" charset="0"/>
              </a:rPr>
              <a:t>Results of the program</a:t>
            </a:r>
            <a:endParaRPr lang="en-US" dirty="0">
              <a:solidFill>
                <a:srgbClr val="9E0927"/>
              </a:solidFill>
              <a:latin typeface="Times New Roman" panose="02020603050405020304" pitchFamily="18" charset="0"/>
              <a:ea typeface="ＭＳ Ｐゴシック" charset="0"/>
              <a:cs typeface="Times New Roman" panose="02020603050405020304" pitchFamily="18" charset="0"/>
            </a:endParaRPr>
          </a:p>
        </p:txBody>
      </p:sp>
      <p:sp>
        <p:nvSpPr>
          <p:cNvPr id="9218" name="Subtitle 2"/>
          <p:cNvSpPr>
            <a:spLocks noGrp="1"/>
          </p:cNvSpPr>
          <p:nvPr>
            <p:ph type="subTitle" idx="4294967295"/>
          </p:nvPr>
        </p:nvSpPr>
        <p:spPr>
          <a:xfrm>
            <a:off x="1981200" y="1839817"/>
            <a:ext cx="6477000" cy="3951383"/>
          </a:xfrm>
        </p:spPr>
        <p:txBody>
          <a:bodyPr/>
          <a:lstStyle/>
          <a:p>
            <a:pPr marL="0" indent="0">
              <a:buNone/>
            </a:pPr>
            <a:r>
              <a:rPr lang="en-US" sz="1800" dirty="0" smtClean="0">
                <a:latin typeface="Times New Roman" panose="02020603050405020304" pitchFamily="18" charset="0"/>
                <a:ea typeface="ＭＳ Ｐゴシック" charset="0"/>
                <a:cs typeface="Times New Roman" panose="02020603050405020304" pitchFamily="18" charset="0"/>
              </a:rPr>
              <a:t>Out of the 15 students who initially registered for the program:</a:t>
            </a:r>
          </a:p>
          <a:p>
            <a:pPr marL="0" indent="0">
              <a:buNone/>
            </a:pPr>
            <a:r>
              <a:rPr lang="en-US" sz="1800" dirty="0" smtClean="0">
                <a:latin typeface="Times New Roman" panose="02020603050405020304" pitchFamily="18" charset="0"/>
                <a:ea typeface="ＭＳ Ｐゴシック" charset="0"/>
                <a:cs typeface="Times New Roman" panose="02020603050405020304" pitchFamily="18" charset="0"/>
              </a:rPr>
              <a:t>1 withdrew before the class started</a:t>
            </a:r>
          </a:p>
          <a:p>
            <a:pPr marL="0" indent="0">
              <a:buNone/>
            </a:pPr>
            <a:r>
              <a:rPr lang="en-US" sz="1800" dirty="0" smtClean="0">
                <a:latin typeface="Times New Roman" panose="02020603050405020304" pitchFamily="18" charset="0"/>
                <a:ea typeface="ＭＳ Ｐゴシック" charset="0"/>
                <a:cs typeface="Times New Roman" panose="02020603050405020304" pitchFamily="18" charset="0"/>
              </a:rPr>
              <a:t>1 withdrew before the end of the class</a:t>
            </a:r>
          </a:p>
          <a:p>
            <a:pPr marL="0" indent="0">
              <a:buNone/>
            </a:pPr>
            <a:endParaRPr lang="en-US" sz="1800" dirty="0">
              <a:latin typeface="Times New Roman" panose="02020603050405020304" pitchFamily="18" charset="0"/>
              <a:ea typeface="ＭＳ Ｐゴシック" charset="0"/>
              <a:cs typeface="Times New Roman" panose="02020603050405020304" pitchFamily="18" charset="0"/>
            </a:endParaRPr>
          </a:p>
          <a:p>
            <a:pPr marL="0" indent="0">
              <a:buNone/>
            </a:pPr>
            <a:r>
              <a:rPr lang="en-US" sz="1800" dirty="0" smtClean="0">
                <a:latin typeface="Times New Roman" panose="02020603050405020304" pitchFamily="18" charset="0"/>
                <a:ea typeface="ＭＳ Ｐゴシック" charset="0"/>
                <a:cs typeface="Times New Roman" panose="02020603050405020304" pitchFamily="18" charset="0"/>
              </a:rPr>
              <a:t>All students that completed the class received an A, B, or C.</a:t>
            </a:r>
          </a:p>
          <a:p>
            <a:pPr marL="0" indent="0">
              <a:buNone/>
            </a:pPr>
            <a:endParaRPr lang="en-US" sz="1800" dirty="0">
              <a:latin typeface="Times New Roman" panose="02020603050405020304" pitchFamily="18" charset="0"/>
              <a:ea typeface="ＭＳ Ｐゴシック" charset="0"/>
              <a:cs typeface="Times New Roman" panose="02020603050405020304" pitchFamily="18" charset="0"/>
            </a:endParaRPr>
          </a:p>
          <a:p>
            <a:pPr marL="0" indent="0">
              <a:buNone/>
            </a:pPr>
            <a:r>
              <a:rPr lang="en-US" sz="1800" dirty="0" smtClean="0">
                <a:latin typeface="Times New Roman" panose="02020603050405020304" pitchFamily="18" charset="0"/>
                <a:ea typeface="ＭＳ Ｐゴシック" charset="0"/>
                <a:cs typeface="Times New Roman" panose="02020603050405020304" pitchFamily="18" charset="0"/>
              </a:rPr>
              <a:t>10 of the students surveyed stated that they wanted to take additional legal interpreting classes in the future.  </a:t>
            </a:r>
          </a:p>
          <a:p>
            <a:pPr marL="0" indent="0">
              <a:buNone/>
            </a:pPr>
            <a:endParaRPr lang="en-US" sz="1800" dirty="0">
              <a:latin typeface="Times New Roman" panose="02020603050405020304" pitchFamily="18" charset="0"/>
              <a:ea typeface="ＭＳ Ｐゴシック" charset="0"/>
              <a:cs typeface="Times New Roman" panose="02020603050405020304" pitchFamily="18" charset="0"/>
            </a:endParaRPr>
          </a:p>
          <a:p>
            <a:pPr marL="0" indent="0">
              <a:buNone/>
            </a:pPr>
            <a:r>
              <a:rPr lang="en-US" sz="1800" dirty="0" smtClean="0">
                <a:latin typeface="Times New Roman" panose="02020603050405020304" pitchFamily="18" charset="0"/>
                <a:ea typeface="ＭＳ Ｐゴシック" charset="0"/>
                <a:cs typeface="Times New Roman" panose="02020603050405020304" pitchFamily="18" charset="0"/>
              </a:rPr>
              <a:t>6 of the students signed up for summer Legal Interpreting courses</a:t>
            </a:r>
          </a:p>
          <a:p>
            <a:pPr marL="0" indent="0">
              <a:buNone/>
            </a:pPr>
            <a:endParaRPr lang="en-US" sz="1800" dirty="0">
              <a:latin typeface="Times New Roman" panose="02020603050405020304" pitchFamily="18" charset="0"/>
              <a:ea typeface="ＭＳ Ｐゴシック" charset="0"/>
              <a:cs typeface="Times New Roman" panose="02020603050405020304" pitchFamily="18" charset="0"/>
            </a:endParaRPr>
          </a:p>
          <a:p>
            <a:pPr marL="0" indent="0">
              <a:buNone/>
            </a:pPr>
            <a:r>
              <a:rPr lang="en-US" sz="1800" dirty="0" smtClean="0">
                <a:latin typeface="Times New Roman" panose="02020603050405020304" pitchFamily="18" charset="0"/>
                <a:ea typeface="ＭＳ Ｐゴシック" charset="0"/>
                <a:cs typeface="Times New Roman" panose="02020603050405020304" pitchFamily="18" charset="0"/>
              </a:rPr>
              <a:t>1 of the students signed up to complete the certificate coursework and required internship by the end of the summer of 2015.  </a:t>
            </a:r>
            <a:endParaRPr lang="en-US" sz="1800" dirty="0">
              <a:latin typeface="Times New Roman" panose="02020603050405020304" pitchFamily="18" charset="0"/>
              <a:ea typeface="ＭＳ Ｐゴシック" charset="0"/>
              <a:cs typeface="Times New Roman" panose="02020603050405020304" pitchFamily="18" charset="0"/>
            </a:endParaRPr>
          </a:p>
        </p:txBody>
      </p:sp>
      <p:sp>
        <p:nvSpPr>
          <p:cNvPr id="9219" name="Rectangle 4"/>
          <p:cNvSpPr>
            <a:spLocks noChangeArrowheads="1"/>
          </p:cNvSpPr>
          <p:nvPr/>
        </p:nvSpPr>
        <p:spPr bwMode="auto">
          <a:xfrm>
            <a:off x="87217" y="1970030"/>
            <a:ext cx="175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400" dirty="0">
              <a:solidFill>
                <a:srgbClr val="A10307"/>
              </a:solidFill>
            </a:endParaRPr>
          </a:p>
        </p:txBody>
      </p:sp>
    </p:spTree>
    <p:extLst>
      <p:ext uri="{BB962C8B-B14F-4D97-AF65-F5344CB8AC3E}">
        <p14:creationId xmlns:p14="http://schemas.microsoft.com/office/powerpoint/2010/main" val="4180409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idx="4294967295"/>
          </p:nvPr>
        </p:nvSpPr>
        <p:spPr bwMode="auto">
          <a:xfrm>
            <a:off x="2667000" y="533400"/>
            <a:ext cx="6477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solidFill>
                  <a:srgbClr val="960000"/>
                </a:solidFill>
                <a:latin typeface="Times" panose="02020603050405020304" pitchFamily="18" charset="0"/>
                <a:ea typeface="ＭＳ Ｐゴシック" charset="0"/>
                <a:cs typeface="Times" panose="02020603050405020304" pitchFamily="18" charset="0"/>
              </a:rPr>
              <a:t>Benefits of Dual Credit</a:t>
            </a:r>
            <a:endParaRPr lang="en-US" dirty="0">
              <a:solidFill>
                <a:srgbClr val="960000"/>
              </a:solidFill>
              <a:latin typeface="Times" panose="02020603050405020304" pitchFamily="18" charset="0"/>
              <a:ea typeface="ＭＳ Ｐゴシック" charset="0"/>
              <a:cs typeface="Times" panose="02020603050405020304" pitchFamily="18" charset="0"/>
            </a:endParaRPr>
          </a:p>
        </p:txBody>
      </p:sp>
      <p:sp>
        <p:nvSpPr>
          <p:cNvPr id="9218" name="Subtitle 2"/>
          <p:cNvSpPr>
            <a:spLocks noGrp="1"/>
          </p:cNvSpPr>
          <p:nvPr>
            <p:ph type="subTitle" idx="4294967295"/>
          </p:nvPr>
        </p:nvSpPr>
        <p:spPr>
          <a:xfrm>
            <a:off x="2005070" y="1872867"/>
            <a:ext cx="7138930" cy="3918333"/>
          </a:xfrm>
        </p:spPr>
        <p:txBody>
          <a:bodyPr/>
          <a:lstStyle/>
          <a:p>
            <a:r>
              <a:rPr lang="en-US" sz="2000" dirty="0" smtClean="0">
                <a:latin typeface="Times New Roman" panose="02020603050405020304" pitchFamily="18" charset="0"/>
                <a:ea typeface="ＭＳ Ｐゴシック" charset="0"/>
                <a:cs typeface="Times New Roman" panose="02020603050405020304" pitchFamily="18" charset="0"/>
              </a:rPr>
              <a:t>Reduced </a:t>
            </a:r>
            <a:r>
              <a:rPr lang="en-US" sz="2000" dirty="0">
                <a:latin typeface="Times New Roman" panose="02020603050405020304" pitchFamily="18" charset="0"/>
                <a:ea typeface="ＭＳ Ｐゴシック" charset="0"/>
                <a:cs typeface="Times New Roman" panose="02020603050405020304" pitchFamily="18" charset="0"/>
              </a:rPr>
              <a:t>college costs for families and the state.</a:t>
            </a:r>
          </a:p>
          <a:p>
            <a:r>
              <a:rPr lang="en-US" sz="2000" dirty="0">
                <a:latin typeface="Times New Roman" panose="02020603050405020304" pitchFamily="18" charset="0"/>
                <a:ea typeface="ＭＳ Ｐゴシック" charset="0"/>
                <a:cs typeface="Times New Roman" panose="02020603050405020304" pitchFamily="18" charset="0"/>
              </a:rPr>
              <a:t>Accelerated student progress toward degree completion.</a:t>
            </a:r>
          </a:p>
          <a:p>
            <a:r>
              <a:rPr lang="en-US" sz="2000" dirty="0">
                <a:latin typeface="Times New Roman" panose="02020603050405020304" pitchFamily="18" charset="0"/>
                <a:ea typeface="ＭＳ Ｐゴシック" charset="0"/>
                <a:cs typeface="Times New Roman" panose="02020603050405020304" pitchFamily="18" charset="0"/>
              </a:rPr>
              <a:t>Provides greater challenges to advanced students.</a:t>
            </a:r>
          </a:p>
          <a:p>
            <a:r>
              <a:rPr lang="en-US" sz="2000" dirty="0">
                <a:latin typeface="Times New Roman" panose="02020603050405020304" pitchFamily="18" charset="0"/>
                <a:ea typeface="ＭＳ Ｐゴシック" charset="0"/>
                <a:cs typeface="Times New Roman" panose="02020603050405020304" pitchFamily="18" charset="0"/>
              </a:rPr>
              <a:t>Students have increased access to a wider array of course options, college instructors, and facilities</a:t>
            </a:r>
            <a:r>
              <a:rPr lang="en-US" sz="2000" dirty="0" smtClean="0">
                <a:latin typeface="Times New Roman" panose="02020603050405020304" pitchFamily="18" charset="0"/>
                <a:ea typeface="ＭＳ Ｐゴシック" charset="0"/>
                <a:cs typeface="Times New Roman" panose="02020603050405020304" pitchFamily="18" charset="0"/>
              </a:rPr>
              <a:t>.</a:t>
            </a:r>
          </a:p>
          <a:p>
            <a:r>
              <a:rPr lang="en-US" sz="2000" dirty="0" smtClean="0">
                <a:latin typeface="Times New Roman" panose="02020603050405020304" pitchFamily="18" charset="0"/>
                <a:ea typeface="ＭＳ Ｐゴシック" charset="0"/>
                <a:cs typeface="Times New Roman" panose="02020603050405020304" pitchFamily="18" charset="0"/>
              </a:rPr>
              <a:t>Students can get college credits in career fields while receiving educational support from their high schools in areas where they are weak.</a:t>
            </a:r>
            <a:endParaRPr lang="en-US" sz="2000" dirty="0">
              <a:latin typeface="Times New Roman" panose="02020603050405020304" pitchFamily="18" charset="0"/>
              <a:ea typeface="ＭＳ Ｐゴシック" charset="0"/>
              <a:cs typeface="Times New Roman" panose="02020603050405020304" pitchFamily="18" charset="0"/>
            </a:endParaRPr>
          </a:p>
          <a:p>
            <a:r>
              <a:rPr lang="en-US" sz="2000" dirty="0">
                <a:latin typeface="Times New Roman" panose="02020603050405020304" pitchFamily="18" charset="0"/>
                <a:ea typeface="ＭＳ Ｐゴシック" charset="0"/>
                <a:cs typeface="Times New Roman" panose="02020603050405020304" pitchFamily="18" charset="0"/>
              </a:rPr>
              <a:t>Students ability to visualize themselves as “college material”.</a:t>
            </a:r>
          </a:p>
          <a:p>
            <a:r>
              <a:rPr lang="en-US" sz="2000" dirty="0">
                <a:latin typeface="Times New Roman" panose="02020603050405020304" pitchFamily="18" charset="0"/>
                <a:ea typeface="ＭＳ Ｐゴシック" charset="0"/>
                <a:cs typeface="Times New Roman" panose="02020603050405020304" pitchFamily="18" charset="0"/>
              </a:rPr>
              <a:t>Improved pathways for a “seamless” transition to college </a:t>
            </a:r>
            <a:endParaRPr lang="en-US" sz="2000" dirty="0" smtClean="0">
              <a:latin typeface="Times New Roman" panose="02020603050405020304" pitchFamily="18" charset="0"/>
              <a:ea typeface="ＭＳ Ｐゴシック" charset="0"/>
              <a:cs typeface="Times New Roman" panose="02020603050405020304" pitchFamily="18" charset="0"/>
            </a:endParaRPr>
          </a:p>
          <a:p>
            <a:endParaRPr lang="en-US" sz="2000" dirty="0">
              <a:latin typeface="Times New Roman" panose="02020603050405020304" pitchFamily="18" charset="0"/>
              <a:ea typeface="ＭＳ Ｐゴシック" charset="0"/>
              <a:cs typeface="Times New Roman" panose="02020603050405020304" pitchFamily="18" charset="0"/>
            </a:endParaRPr>
          </a:p>
          <a:p>
            <a:pPr marL="0" indent="0">
              <a:buNone/>
            </a:pPr>
            <a:r>
              <a:rPr lang="en-US" sz="1100" dirty="0" smtClean="0">
                <a:latin typeface="Times New Roman" panose="02020603050405020304" pitchFamily="18" charset="0"/>
                <a:ea typeface="ＭＳ Ｐゴシック" charset="0"/>
                <a:cs typeface="Times New Roman" panose="02020603050405020304" pitchFamily="18" charset="0"/>
              </a:rPr>
              <a:t>(</a:t>
            </a:r>
            <a:r>
              <a:rPr lang="en-US" sz="1100" dirty="0">
                <a:latin typeface="Times New Roman" panose="02020603050405020304" pitchFamily="18" charset="0"/>
                <a:ea typeface="ＭＳ Ｐゴシック" charset="0"/>
                <a:cs typeface="Times New Roman" panose="02020603050405020304" pitchFamily="18" charset="0"/>
              </a:rPr>
              <a:t>Boswell, 2001; Andrews and Barnett, 2002.)</a:t>
            </a:r>
          </a:p>
          <a:p>
            <a:endParaRPr lang="en-US" sz="1800" dirty="0" smtClean="0">
              <a:latin typeface="Calibri" charset="0"/>
              <a:ea typeface="ＭＳ Ｐゴシック" charset="0"/>
              <a:cs typeface="ＭＳ Ｐゴシック" charset="0"/>
            </a:endParaRPr>
          </a:p>
          <a:p>
            <a:endParaRPr lang="en-US" sz="1800" dirty="0" smtClean="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9219" name="Rectangle 4"/>
          <p:cNvSpPr>
            <a:spLocks noChangeArrowheads="1"/>
          </p:cNvSpPr>
          <p:nvPr/>
        </p:nvSpPr>
        <p:spPr bwMode="auto">
          <a:xfrm>
            <a:off x="76200" y="2146300"/>
            <a:ext cx="175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400" dirty="0">
              <a:solidFill>
                <a:srgbClr val="A10307"/>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34" y="2432724"/>
            <a:ext cx="1604331" cy="2798618"/>
          </a:xfrm>
          <a:prstGeom prst="rect">
            <a:avLst/>
          </a:prstGeom>
        </p:spPr>
      </p:pic>
    </p:spTree>
    <p:extLst>
      <p:ext uri="{BB962C8B-B14F-4D97-AF65-F5344CB8AC3E}">
        <p14:creationId xmlns:p14="http://schemas.microsoft.com/office/powerpoint/2010/main" val="7786472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idx="4294967295"/>
          </p:nvPr>
        </p:nvSpPr>
        <p:spPr bwMode="auto">
          <a:xfrm>
            <a:off x="2667000" y="533400"/>
            <a:ext cx="6477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solidFill>
                  <a:srgbClr val="960000"/>
                </a:solidFill>
                <a:latin typeface="Times" panose="02020603050405020304" pitchFamily="18" charset="0"/>
                <a:ea typeface="ＭＳ Ｐゴシック" charset="0"/>
                <a:cs typeface="Times" panose="02020603050405020304" pitchFamily="18" charset="0"/>
              </a:rPr>
              <a:t>Benefits of Dual Credit</a:t>
            </a:r>
            <a:endParaRPr lang="en-US" dirty="0">
              <a:solidFill>
                <a:srgbClr val="960000"/>
              </a:solidFill>
              <a:latin typeface="Times" panose="02020603050405020304" pitchFamily="18" charset="0"/>
              <a:ea typeface="ＭＳ Ｐゴシック" charset="0"/>
              <a:cs typeface="Times" panose="02020603050405020304" pitchFamily="18" charset="0"/>
            </a:endParaRPr>
          </a:p>
        </p:txBody>
      </p:sp>
      <p:sp>
        <p:nvSpPr>
          <p:cNvPr id="9218" name="Subtitle 2"/>
          <p:cNvSpPr>
            <a:spLocks noGrp="1"/>
          </p:cNvSpPr>
          <p:nvPr>
            <p:ph type="subTitle" idx="4294967295"/>
          </p:nvPr>
        </p:nvSpPr>
        <p:spPr>
          <a:xfrm>
            <a:off x="1927952" y="1785984"/>
            <a:ext cx="7138930" cy="3983182"/>
          </a:xfrm>
        </p:spPr>
        <p:txBody>
          <a:bodyPr/>
          <a:lstStyle/>
          <a:p>
            <a:pPr marL="0" indent="0">
              <a:buNone/>
            </a:pPr>
            <a:r>
              <a:rPr lang="en-US" sz="2300" dirty="0" smtClean="0">
                <a:latin typeface="Times New Roman" panose="02020603050405020304" pitchFamily="18" charset="0"/>
                <a:ea typeface="ＭＳ Ｐゴシック" charset="0"/>
                <a:cs typeface="Times New Roman" panose="02020603050405020304" pitchFamily="18" charset="0"/>
              </a:rPr>
              <a:t>Dual credit offered through a collaboration with the local career centers, high school, and college helps students by: </a:t>
            </a:r>
          </a:p>
          <a:p>
            <a:r>
              <a:rPr lang="en-US" sz="2300" dirty="0">
                <a:latin typeface="Times New Roman" panose="02020603050405020304" pitchFamily="18" charset="0"/>
                <a:ea typeface="ＭＳ Ｐゴシック" charset="0"/>
                <a:cs typeface="Times New Roman" panose="02020603050405020304" pitchFamily="18" charset="0"/>
              </a:rPr>
              <a:t>S</a:t>
            </a:r>
            <a:r>
              <a:rPr lang="en-US" sz="2300" dirty="0" smtClean="0">
                <a:latin typeface="Times New Roman" panose="02020603050405020304" pitchFamily="18" charset="0"/>
                <a:ea typeface="ＭＳ Ｐゴシック" charset="0"/>
                <a:cs typeface="Times New Roman" panose="02020603050405020304" pitchFamily="18" charset="0"/>
              </a:rPr>
              <a:t>tudents obtain meaningful credits more quickly in line with a career track, </a:t>
            </a:r>
          </a:p>
          <a:p>
            <a:r>
              <a:rPr lang="en-US" sz="2300" dirty="0" smtClean="0">
                <a:latin typeface="Times New Roman" panose="02020603050405020304" pitchFamily="18" charset="0"/>
                <a:ea typeface="ＭＳ Ｐゴシック" charset="0"/>
                <a:cs typeface="Times New Roman" panose="02020603050405020304" pitchFamily="18" charset="0"/>
              </a:rPr>
              <a:t>Students are connected to role models and mentors in the field, </a:t>
            </a:r>
          </a:p>
          <a:p>
            <a:r>
              <a:rPr lang="en-US" sz="2300" dirty="0" smtClean="0">
                <a:latin typeface="Times New Roman" panose="02020603050405020304" pitchFamily="18" charset="0"/>
                <a:ea typeface="ＭＳ Ｐゴシック" charset="0"/>
                <a:cs typeface="Times New Roman" panose="02020603050405020304" pitchFamily="18" charset="0"/>
              </a:rPr>
              <a:t>Students have access to superior resources of the high school, career center and college.</a:t>
            </a:r>
          </a:p>
          <a:p>
            <a:r>
              <a:rPr lang="en-US" sz="2300" dirty="0" smtClean="0">
                <a:latin typeface="Times New Roman" panose="02020603050405020304" pitchFamily="18" charset="0"/>
                <a:ea typeface="ＭＳ Ｐゴシック" charset="0"/>
                <a:cs typeface="Times New Roman" panose="02020603050405020304" pitchFamily="18" charset="0"/>
              </a:rPr>
              <a:t>Students receive preparation to transfer into the college setting, knowing what they need to do to complete and become employed.  </a:t>
            </a:r>
            <a:endParaRPr lang="en-US" sz="2300" dirty="0">
              <a:latin typeface="Times New Roman" panose="02020603050405020304" pitchFamily="18" charset="0"/>
              <a:ea typeface="ＭＳ Ｐゴシック" charset="0"/>
              <a:cs typeface="Times New Roman" panose="02020603050405020304" pitchFamily="18" charset="0"/>
            </a:endParaRPr>
          </a:p>
        </p:txBody>
      </p:sp>
      <p:sp>
        <p:nvSpPr>
          <p:cNvPr id="9219" name="Rectangle 4"/>
          <p:cNvSpPr>
            <a:spLocks noChangeArrowheads="1"/>
          </p:cNvSpPr>
          <p:nvPr/>
        </p:nvSpPr>
        <p:spPr bwMode="auto">
          <a:xfrm>
            <a:off x="76200" y="2146300"/>
            <a:ext cx="175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400" dirty="0">
              <a:solidFill>
                <a:srgbClr val="A10307"/>
              </a:solidFill>
            </a:endParaRPr>
          </a:p>
        </p:txBody>
      </p:sp>
    </p:spTree>
    <p:extLst>
      <p:ext uri="{BB962C8B-B14F-4D97-AF65-F5344CB8AC3E}">
        <p14:creationId xmlns:p14="http://schemas.microsoft.com/office/powerpoint/2010/main" val="1864894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p:cNvSpPr>
            <a:spLocks noGrp="1"/>
          </p:cNvSpPr>
          <p:nvPr>
            <p:ph type="subTitle" idx="4294967295"/>
          </p:nvPr>
        </p:nvSpPr>
        <p:spPr>
          <a:xfrm>
            <a:off x="2667000" y="2133600"/>
            <a:ext cx="5639718" cy="3657600"/>
          </a:xfrm>
        </p:spPr>
        <p:txBody>
          <a:bodyPr/>
          <a:lstStyle/>
          <a:p>
            <a:pPr marL="0" indent="0" algn="ctr">
              <a:buNone/>
            </a:pPr>
            <a:endParaRPr lang="en-US" sz="1800" dirty="0" smtClean="0">
              <a:latin typeface="Calibri" charset="0"/>
              <a:ea typeface="ＭＳ Ｐゴシック" charset="0"/>
              <a:cs typeface="ＭＳ Ｐゴシック" charset="0"/>
            </a:endParaRPr>
          </a:p>
          <a:p>
            <a:pPr marL="0" indent="0" algn="ctr">
              <a:buNone/>
            </a:pPr>
            <a:endParaRPr lang="en-US" sz="1800" dirty="0">
              <a:latin typeface="Calibri" charset="0"/>
              <a:ea typeface="ＭＳ Ｐゴシック" charset="0"/>
              <a:cs typeface="ＭＳ Ｐゴシック" charset="0"/>
            </a:endParaRPr>
          </a:p>
          <a:p>
            <a:pPr marL="0" indent="0" algn="ctr">
              <a:buNone/>
            </a:pPr>
            <a:endParaRPr lang="en-US" sz="1800" dirty="0" smtClean="0">
              <a:latin typeface="Calibri" charset="0"/>
              <a:ea typeface="ＭＳ Ｐゴシック" charset="0"/>
              <a:cs typeface="ＭＳ Ｐゴシック" charset="0"/>
            </a:endParaRPr>
          </a:p>
          <a:p>
            <a:pPr marL="0" indent="0" algn="ctr">
              <a:buNone/>
            </a:pPr>
            <a:r>
              <a:rPr lang="en-US" sz="6000" dirty="0" smtClean="0">
                <a:latin typeface="Times New Roman" panose="02020603050405020304" pitchFamily="18" charset="0"/>
                <a:ea typeface="ＭＳ Ｐゴシック" charset="0"/>
                <a:cs typeface="Times New Roman" panose="02020603050405020304" pitchFamily="18" charset="0"/>
              </a:rPr>
              <a:t>Questions?</a:t>
            </a:r>
            <a:endParaRPr lang="en-US" sz="6000" dirty="0">
              <a:latin typeface="Times New Roman" panose="02020603050405020304" pitchFamily="18" charset="0"/>
              <a:ea typeface="ＭＳ Ｐゴシック" charset="0"/>
              <a:cs typeface="Times New Roman" panose="02020603050405020304" pitchFamily="18" charset="0"/>
            </a:endParaRPr>
          </a:p>
          <a:p>
            <a:pPr algn="ctr"/>
            <a:endParaRPr lang="en-US" dirty="0">
              <a:latin typeface="Calibri" charset="0"/>
              <a:ea typeface="ＭＳ Ｐゴシック" charset="0"/>
              <a:cs typeface="ＭＳ Ｐゴシック" charset="0"/>
            </a:endParaRPr>
          </a:p>
        </p:txBody>
      </p:sp>
      <p:sp>
        <p:nvSpPr>
          <p:cNvPr id="9219" name="Rectangle 4"/>
          <p:cNvSpPr>
            <a:spLocks noChangeArrowheads="1"/>
          </p:cNvSpPr>
          <p:nvPr/>
        </p:nvSpPr>
        <p:spPr bwMode="auto">
          <a:xfrm>
            <a:off x="76200" y="2146300"/>
            <a:ext cx="175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400" dirty="0">
              <a:solidFill>
                <a:srgbClr val="A10307"/>
              </a:solidFill>
            </a:endParaRPr>
          </a:p>
        </p:txBody>
      </p:sp>
    </p:spTree>
    <p:extLst>
      <p:ext uri="{BB962C8B-B14F-4D97-AF65-F5344CB8AC3E}">
        <p14:creationId xmlns:p14="http://schemas.microsoft.com/office/powerpoint/2010/main" val="3400932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idx="4294967295"/>
          </p:nvPr>
        </p:nvSpPr>
        <p:spPr bwMode="auto">
          <a:xfrm>
            <a:off x="2667000" y="533400"/>
            <a:ext cx="6477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000" dirty="0" smtClean="0">
                <a:solidFill>
                  <a:srgbClr val="960000"/>
                </a:solidFill>
                <a:latin typeface="Times" charset="0"/>
                <a:ea typeface="ＭＳ Ｐゴシック" charset="0"/>
                <a:cs typeface="ＭＳ Ｐゴシック" charset="0"/>
              </a:rPr>
              <a:t>CONTACT INFORMATION</a:t>
            </a:r>
            <a:endParaRPr lang="en-US" sz="3000" dirty="0">
              <a:solidFill>
                <a:srgbClr val="960000"/>
              </a:solidFill>
              <a:latin typeface="Calibri" charset="0"/>
              <a:ea typeface="ＭＳ Ｐゴシック" charset="0"/>
              <a:cs typeface="ＭＳ Ｐゴシック" charset="0"/>
            </a:endParaRPr>
          </a:p>
        </p:txBody>
      </p:sp>
      <p:sp>
        <p:nvSpPr>
          <p:cNvPr id="9218" name="Subtitle 2"/>
          <p:cNvSpPr>
            <a:spLocks noGrp="1"/>
          </p:cNvSpPr>
          <p:nvPr>
            <p:ph type="subTitle" idx="4294967295"/>
          </p:nvPr>
        </p:nvSpPr>
        <p:spPr>
          <a:xfrm>
            <a:off x="2667000" y="2133600"/>
            <a:ext cx="5639718" cy="3657600"/>
          </a:xfrm>
        </p:spPr>
        <p:txBody>
          <a:bodyPr/>
          <a:lstStyle/>
          <a:p>
            <a:pPr marL="0" indent="0" algn="ctr">
              <a:buNone/>
            </a:pPr>
            <a:endParaRPr lang="en-US" sz="1800" dirty="0">
              <a:latin typeface="Calibri" charset="0"/>
              <a:ea typeface="ＭＳ Ｐゴシック" charset="0"/>
              <a:cs typeface="ＭＳ Ｐゴシック" charset="0"/>
            </a:endParaRPr>
          </a:p>
          <a:p>
            <a:pPr marL="0" indent="0" algn="ctr">
              <a:buNone/>
            </a:pPr>
            <a:r>
              <a:rPr lang="en-US" sz="1800" dirty="0" smtClean="0">
                <a:latin typeface="Times New Roman" panose="02020603050405020304" pitchFamily="18" charset="0"/>
                <a:ea typeface="ＭＳ Ｐゴシック" charset="0"/>
                <a:cs typeface="Times New Roman" panose="02020603050405020304" pitchFamily="18" charset="0"/>
              </a:rPr>
              <a:t>Michelle Evans LCSW, CADC</a:t>
            </a:r>
          </a:p>
          <a:p>
            <a:pPr marL="0" indent="0" algn="ctr">
              <a:buNone/>
            </a:pPr>
            <a:r>
              <a:rPr lang="en-US" sz="1800" dirty="0" smtClean="0">
                <a:latin typeface="Times New Roman" panose="02020603050405020304" pitchFamily="18" charset="0"/>
                <a:ea typeface="ＭＳ Ｐゴシック" charset="0"/>
                <a:cs typeface="Times New Roman" panose="02020603050405020304" pitchFamily="18" charset="0"/>
              </a:rPr>
              <a:t>Assistant Dean for Health Professions and Public Service</a:t>
            </a:r>
          </a:p>
          <a:p>
            <a:pPr marL="0" indent="0" algn="ctr">
              <a:buNone/>
            </a:pPr>
            <a:r>
              <a:rPr lang="en-US" sz="1800" dirty="0" smtClean="0">
                <a:latin typeface="Times New Roman" panose="02020603050405020304" pitchFamily="18" charset="0"/>
                <a:ea typeface="ＭＳ Ｐゴシック" charset="0"/>
                <a:cs typeface="Times New Roman" panose="02020603050405020304" pitchFamily="18" charset="0"/>
              </a:rPr>
              <a:t>mevans@waubonsee.edu</a:t>
            </a:r>
          </a:p>
          <a:p>
            <a:pPr marL="0" indent="0" algn="ctr">
              <a:buNone/>
            </a:pPr>
            <a:r>
              <a:rPr lang="en-US" sz="1800" dirty="0" smtClean="0">
                <a:latin typeface="Times New Roman" panose="02020603050405020304" pitchFamily="18" charset="0"/>
                <a:ea typeface="ＭＳ Ｐゴシック" charset="0"/>
                <a:cs typeface="Times New Roman" panose="02020603050405020304" pitchFamily="18" charset="0"/>
              </a:rPr>
              <a:t>630-466-7900 ext. 2993</a:t>
            </a:r>
          </a:p>
          <a:p>
            <a:pPr marL="0" indent="0" algn="ctr">
              <a:buNone/>
            </a:pPr>
            <a:endParaRPr lang="en-US" sz="1800" dirty="0" smtClean="0">
              <a:latin typeface="Calibri" charset="0"/>
              <a:ea typeface="ＭＳ Ｐゴシック" charset="0"/>
              <a:cs typeface="ＭＳ Ｐゴシック" charset="0"/>
              <a:hlinkClick r:id="rId2"/>
            </a:endParaRPr>
          </a:p>
          <a:p>
            <a:pPr marL="0" indent="0" algn="ctr">
              <a:buNone/>
            </a:pPr>
            <a:r>
              <a:rPr lang="en-US" sz="1800" dirty="0" smtClean="0">
                <a:latin typeface="Calibri" charset="0"/>
                <a:ea typeface="ＭＳ Ｐゴシック" charset="0"/>
                <a:cs typeface="ＭＳ Ｐゴシック" charset="0"/>
                <a:hlinkClick r:id="rId2"/>
              </a:rPr>
              <a:t>www.waubonsee.edu</a:t>
            </a:r>
            <a:r>
              <a:rPr lang="en-US" sz="1800" dirty="0" smtClean="0">
                <a:latin typeface="Calibri" charset="0"/>
                <a:ea typeface="ＭＳ Ｐゴシック" charset="0"/>
                <a:cs typeface="ＭＳ Ｐゴシック" charset="0"/>
              </a:rPr>
              <a:t>	</a:t>
            </a:r>
            <a:endParaRPr lang="en-US" sz="1800" dirty="0">
              <a:latin typeface="Calibri" charset="0"/>
              <a:ea typeface="ＭＳ Ｐゴシック" charset="0"/>
              <a:cs typeface="ＭＳ Ｐゴシック" charset="0"/>
            </a:endParaRPr>
          </a:p>
          <a:p>
            <a:pPr algn="ctr"/>
            <a:endParaRPr lang="en-US" dirty="0">
              <a:latin typeface="Calibri" charset="0"/>
              <a:ea typeface="ＭＳ Ｐゴシック" charset="0"/>
              <a:cs typeface="ＭＳ Ｐゴシック" charset="0"/>
            </a:endParaRPr>
          </a:p>
        </p:txBody>
      </p:sp>
      <p:sp>
        <p:nvSpPr>
          <p:cNvPr id="9219" name="Rectangle 4"/>
          <p:cNvSpPr>
            <a:spLocks noChangeArrowheads="1"/>
          </p:cNvSpPr>
          <p:nvPr/>
        </p:nvSpPr>
        <p:spPr bwMode="auto">
          <a:xfrm>
            <a:off x="76200" y="2146300"/>
            <a:ext cx="175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400" dirty="0">
              <a:solidFill>
                <a:srgbClr val="A10307"/>
              </a:solidFill>
            </a:endParaRPr>
          </a:p>
        </p:txBody>
      </p:sp>
    </p:spTree>
    <p:extLst>
      <p:ext uri="{BB962C8B-B14F-4D97-AF65-F5344CB8AC3E}">
        <p14:creationId xmlns:p14="http://schemas.microsoft.com/office/powerpoint/2010/main" val="2355602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idx="4294967295"/>
          </p:nvPr>
        </p:nvSpPr>
        <p:spPr bwMode="auto">
          <a:xfrm>
            <a:off x="2667000" y="533400"/>
            <a:ext cx="6477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solidFill>
                  <a:srgbClr val="960000"/>
                </a:solidFill>
                <a:latin typeface="Times" charset="0"/>
                <a:ea typeface="ＭＳ Ｐゴシック" charset="0"/>
                <a:cs typeface="ＭＳ Ｐゴシック" charset="0"/>
              </a:rPr>
              <a:t>BIBLIOGRAPHY</a:t>
            </a:r>
            <a:endParaRPr lang="en-US" dirty="0">
              <a:solidFill>
                <a:srgbClr val="960000"/>
              </a:solidFill>
              <a:latin typeface="Calibri" charset="0"/>
              <a:ea typeface="ＭＳ Ｐゴシック" charset="0"/>
              <a:cs typeface="ＭＳ Ｐゴシック" charset="0"/>
            </a:endParaRPr>
          </a:p>
        </p:txBody>
      </p:sp>
      <p:sp>
        <p:nvSpPr>
          <p:cNvPr id="9218" name="Subtitle 2"/>
          <p:cNvSpPr>
            <a:spLocks noGrp="1"/>
          </p:cNvSpPr>
          <p:nvPr>
            <p:ph type="subTitle" idx="4294967295"/>
          </p:nvPr>
        </p:nvSpPr>
        <p:spPr>
          <a:xfrm>
            <a:off x="1961002" y="1773716"/>
            <a:ext cx="7028762" cy="4017484"/>
          </a:xfrm>
        </p:spPr>
        <p:txBody>
          <a:bodyPr/>
          <a:lstStyle/>
          <a:p>
            <a:pPr marL="0" indent="0">
              <a:buNone/>
            </a:pPr>
            <a:r>
              <a:rPr lang="en-US" sz="1000" dirty="0">
                <a:latin typeface="Calibri" charset="0"/>
                <a:ea typeface="ＭＳ Ｐゴシック" charset="0"/>
                <a:cs typeface="ＭＳ Ｐゴシック" charset="0"/>
              </a:rPr>
              <a:t>Andrews, H., Barnett, E.A. (2002). </a:t>
            </a:r>
            <a:r>
              <a:rPr lang="en-US" sz="1000" i="1" dirty="0">
                <a:latin typeface="Calibri" charset="0"/>
                <a:ea typeface="ＭＳ Ｐゴシック" charset="0"/>
                <a:cs typeface="ＭＳ Ｐゴシック" charset="0"/>
              </a:rPr>
              <a:t>Dual Credit/Enrollment in Illinois: A Status Report. </a:t>
            </a:r>
            <a:r>
              <a:rPr lang="en-US" sz="1000" dirty="0">
                <a:latin typeface="Calibri" charset="0"/>
                <a:ea typeface="ＭＳ Ｐゴシック" charset="0"/>
                <a:cs typeface="ＭＳ Ｐゴシック" charset="0"/>
              </a:rPr>
              <a:t> Office of Community College Research and Leadership.  Champaign, IL: University of Illinois at Urbana Champaign. </a:t>
            </a:r>
            <a:r>
              <a:rPr lang="en-US" sz="1000" dirty="0">
                <a:latin typeface="Calibri" charset="0"/>
                <a:ea typeface="ＭＳ Ｐゴシック" charset="0"/>
                <a:cs typeface="ＭＳ Ｐゴシック" charset="0"/>
                <a:hlinkClick r:id="rId2"/>
              </a:rPr>
              <a:t>http://occrl.Illinois.edu/sites/occrl.Illinois.edu/files/InBrief/Brief-summer-02.pdf</a:t>
            </a:r>
            <a:endParaRPr lang="en-US" sz="1000" dirty="0">
              <a:latin typeface="Calibri" charset="0"/>
              <a:ea typeface="ＭＳ Ｐゴシック" charset="0"/>
              <a:cs typeface="ＭＳ Ｐゴシック" charset="0"/>
            </a:endParaRPr>
          </a:p>
          <a:p>
            <a:pPr marL="0" indent="0">
              <a:buNone/>
            </a:pPr>
            <a:endParaRPr lang="en-US" sz="1000" dirty="0">
              <a:latin typeface="Calibri" charset="0"/>
              <a:ea typeface="ＭＳ Ｐゴシック" charset="0"/>
              <a:cs typeface="ＭＳ Ｐゴシック" charset="0"/>
            </a:endParaRPr>
          </a:p>
          <a:p>
            <a:pPr marL="0" indent="0">
              <a:buNone/>
            </a:pPr>
            <a:r>
              <a:rPr lang="en-US" sz="1000" dirty="0">
                <a:latin typeface="Calibri" charset="0"/>
                <a:ea typeface="ＭＳ Ｐゴシック" charset="0"/>
                <a:cs typeface="ＭＳ Ｐゴシック" charset="0"/>
              </a:rPr>
              <a:t>Boswell, K. (2001). Dual enrollment programs: Accessing the American dream. UPDATE on Research and Leadership, Office of Community College Research and Leadership, University of Illinois at Urbana Champaign, 13(1), 1-3. </a:t>
            </a:r>
            <a:r>
              <a:rPr lang="en-US" sz="1000" dirty="0">
                <a:latin typeface="Calibri" charset="0"/>
                <a:ea typeface="ＭＳ Ｐゴシック" charset="0"/>
                <a:cs typeface="ＭＳ Ｐゴシック" charset="0"/>
                <a:hlinkClick r:id="rId3"/>
              </a:rPr>
              <a:t>http://occrl.ed.uiuc.edu/Newsletter/2001/fall2001_1.asp</a:t>
            </a:r>
            <a:r>
              <a:rPr lang="en-US" sz="1000" dirty="0" smtClean="0">
                <a:latin typeface="Calibri" charset="0"/>
                <a:ea typeface="ＭＳ Ｐゴシック" charset="0"/>
                <a:cs typeface="ＭＳ Ｐゴシック" charset="0"/>
              </a:rPr>
              <a:t>.</a:t>
            </a:r>
            <a:endParaRPr lang="en-US" sz="1000" dirty="0" smtClean="0"/>
          </a:p>
          <a:p>
            <a:pPr marL="0" indent="0">
              <a:buNone/>
            </a:pPr>
            <a:endParaRPr lang="en-US" sz="1000" dirty="0"/>
          </a:p>
          <a:p>
            <a:pPr marL="0" indent="0">
              <a:buNone/>
            </a:pPr>
            <a:r>
              <a:rPr lang="en-US" sz="1000" dirty="0" smtClean="0"/>
              <a:t>National </a:t>
            </a:r>
            <a:r>
              <a:rPr lang="en-US" sz="1000" dirty="0"/>
              <a:t>Center for Public Policy and Higher Education (2011, June). </a:t>
            </a:r>
            <a:r>
              <a:rPr lang="en-US" sz="1000" dirty="0" smtClean="0"/>
              <a:t>Affordability </a:t>
            </a:r>
            <a:r>
              <a:rPr lang="en-US" sz="1000" dirty="0"/>
              <a:t>and </a:t>
            </a:r>
            <a:r>
              <a:rPr lang="en-US" sz="1000" dirty="0" smtClean="0"/>
              <a:t>transfer</a:t>
            </a:r>
            <a:r>
              <a:rPr lang="en-US" sz="1000" dirty="0"/>
              <a:t>: Critical to </a:t>
            </a:r>
            <a:r>
              <a:rPr lang="en-US" sz="1000" dirty="0" smtClean="0"/>
              <a:t>increasing </a:t>
            </a:r>
            <a:r>
              <a:rPr lang="en-US" sz="1000" dirty="0"/>
              <a:t>baccalaureate degree </a:t>
            </a:r>
            <a:r>
              <a:rPr lang="en-US" sz="1000" dirty="0" smtClean="0"/>
              <a:t>completion. Retrieved </a:t>
            </a:r>
            <a:r>
              <a:rPr lang="en-US" sz="1000" dirty="0"/>
              <a:t>October 27, 2011, from </a:t>
            </a:r>
            <a:r>
              <a:rPr lang="en-US" sz="1000" dirty="0" smtClean="0">
                <a:hlinkClick r:id="rId4"/>
              </a:rPr>
              <a:t>http</a:t>
            </a:r>
            <a:r>
              <a:rPr lang="en-US" sz="1000" dirty="0">
                <a:hlinkClick r:id="rId4"/>
              </a:rPr>
              <a:t>://</a:t>
            </a:r>
            <a:r>
              <a:rPr lang="en-US" sz="1000" dirty="0" smtClean="0">
                <a:hlinkClick r:id="rId4"/>
              </a:rPr>
              <a:t>www.highereducation.org/reports/pa_at/index.shtml</a:t>
            </a:r>
            <a:endParaRPr lang="en-US" sz="1000" dirty="0" smtClean="0"/>
          </a:p>
          <a:p>
            <a:pPr marL="0" indent="0">
              <a:buNone/>
            </a:pPr>
            <a:endParaRPr lang="en-US" sz="1000" dirty="0"/>
          </a:p>
          <a:p>
            <a:pPr marL="0" indent="0">
              <a:buNone/>
            </a:pPr>
            <a:r>
              <a:rPr lang="en-US" sz="1000" dirty="0"/>
              <a:t>National Center for </a:t>
            </a:r>
            <a:r>
              <a:rPr lang="en-US" sz="1000" dirty="0" smtClean="0"/>
              <a:t>Higher Education </a:t>
            </a:r>
            <a:r>
              <a:rPr lang="en-US" sz="1000" dirty="0"/>
              <a:t>Management Systems </a:t>
            </a:r>
            <a:r>
              <a:rPr lang="en-US" sz="1000" dirty="0" smtClean="0"/>
              <a:t>- Information </a:t>
            </a:r>
            <a:r>
              <a:rPr lang="en-US" sz="1000" dirty="0"/>
              <a:t>Center for Higher Education </a:t>
            </a:r>
            <a:r>
              <a:rPr lang="en-US" sz="1000" dirty="0" smtClean="0"/>
              <a:t>Policymaking </a:t>
            </a:r>
            <a:r>
              <a:rPr lang="en-US" sz="1000" dirty="0"/>
              <a:t>and Analysis (2009). </a:t>
            </a:r>
            <a:r>
              <a:rPr lang="en-US" sz="1000" dirty="0" smtClean="0"/>
              <a:t>Progress </a:t>
            </a:r>
            <a:r>
              <a:rPr lang="en-US" sz="1000" dirty="0"/>
              <a:t>and completion: Graduation </a:t>
            </a:r>
            <a:r>
              <a:rPr lang="en-US" sz="1000" dirty="0" smtClean="0"/>
              <a:t>rates. </a:t>
            </a:r>
            <a:r>
              <a:rPr lang="en-US" sz="1000" dirty="0"/>
              <a:t>Retrieved October 27, 2011, </a:t>
            </a:r>
            <a:r>
              <a:rPr lang="en-US" sz="1000" dirty="0" smtClean="0"/>
              <a:t>from </a:t>
            </a:r>
            <a:r>
              <a:rPr lang="en-US" sz="1000" dirty="0" smtClean="0">
                <a:hlinkClick r:id="rId5"/>
              </a:rPr>
              <a:t>http</a:t>
            </a:r>
            <a:r>
              <a:rPr lang="en-US" sz="1000" dirty="0">
                <a:hlinkClick r:id="rId5"/>
              </a:rPr>
              <a:t>://</a:t>
            </a:r>
            <a:r>
              <a:rPr lang="en-US" sz="1000" dirty="0" smtClean="0">
                <a:hlinkClick r:id="rId5"/>
              </a:rPr>
              <a:t>www.higheredinfo.org/dbrowser/index.php?measure=19</a:t>
            </a:r>
            <a:endParaRPr lang="en-US" sz="1000" dirty="0" smtClean="0"/>
          </a:p>
          <a:p>
            <a:pPr marL="0" indent="0">
              <a:buNone/>
            </a:pPr>
            <a:endParaRPr lang="en-US" sz="1000" dirty="0"/>
          </a:p>
          <a:p>
            <a:pPr marL="0" indent="0">
              <a:buNone/>
            </a:pPr>
            <a:r>
              <a:rPr lang="en-US" sz="1000" dirty="0"/>
              <a:t>College Board Advocacy and Policy Center (2011). </a:t>
            </a:r>
            <a:r>
              <a:rPr lang="en-US" sz="1000" dirty="0" smtClean="0"/>
              <a:t>The </a:t>
            </a:r>
            <a:r>
              <a:rPr lang="en-US" sz="1000" dirty="0"/>
              <a:t>college completion </a:t>
            </a:r>
            <a:r>
              <a:rPr lang="en-US" sz="1000" dirty="0" smtClean="0"/>
              <a:t>agenda 2010 progress report executive summary. </a:t>
            </a:r>
            <a:r>
              <a:rPr lang="en-US" sz="1000" dirty="0"/>
              <a:t>Retrieved October 27, 2011, </a:t>
            </a:r>
            <a:r>
              <a:rPr lang="en-US" sz="1000" dirty="0" smtClean="0"/>
              <a:t>from </a:t>
            </a:r>
            <a:r>
              <a:rPr lang="en-US" sz="1000" dirty="0" smtClean="0">
                <a:hlinkClick r:id="rId6"/>
              </a:rPr>
              <a:t>http</a:t>
            </a:r>
            <a:r>
              <a:rPr lang="en-US" sz="1000" dirty="0">
                <a:hlinkClick r:id="rId6"/>
              </a:rPr>
              <a:t>://</a:t>
            </a:r>
            <a:r>
              <a:rPr lang="en-US" sz="1000" dirty="0" smtClean="0">
                <a:hlinkClick r:id="rId6"/>
              </a:rPr>
              <a:t>completionagenda.collegeboard.org/sites/default/files/reports_pdf/Progress_Executive_Summary.pd</a:t>
            </a:r>
            <a:r>
              <a:rPr lang="en-US" sz="1000" dirty="0" smtClean="0"/>
              <a:t>f</a:t>
            </a:r>
          </a:p>
          <a:p>
            <a:pPr marL="0" indent="0">
              <a:buNone/>
            </a:pPr>
            <a:endParaRPr lang="en-US" sz="1000" dirty="0"/>
          </a:p>
          <a:p>
            <a:pPr marL="0" indent="0">
              <a:buNone/>
            </a:pPr>
            <a:r>
              <a:rPr lang="en-US" sz="1000" dirty="0"/>
              <a:t>C</a:t>
            </a:r>
            <a:r>
              <a:rPr lang="en-US" sz="1000" dirty="0" smtClean="0"/>
              <a:t>ollege </a:t>
            </a:r>
            <a:r>
              <a:rPr lang="en-US" sz="1000" dirty="0"/>
              <a:t>Board Advocacy and Policy Center (2011). </a:t>
            </a:r>
            <a:r>
              <a:rPr lang="en-US" sz="1000" dirty="0" smtClean="0"/>
              <a:t>The college </a:t>
            </a:r>
            <a:r>
              <a:rPr lang="en-US" sz="1000" dirty="0"/>
              <a:t>completion </a:t>
            </a:r>
            <a:r>
              <a:rPr lang="en-US" sz="1000" dirty="0" smtClean="0"/>
              <a:t>agenda 2011 </a:t>
            </a:r>
            <a:r>
              <a:rPr lang="en-US" sz="1000" dirty="0"/>
              <a:t>progress report. Latino </a:t>
            </a:r>
            <a:r>
              <a:rPr lang="en-US" sz="1000" dirty="0" smtClean="0"/>
              <a:t>edition. </a:t>
            </a:r>
            <a:r>
              <a:rPr lang="en-US" sz="1000" dirty="0"/>
              <a:t>Retrieved </a:t>
            </a:r>
            <a:r>
              <a:rPr lang="en-US" sz="1000" dirty="0" smtClean="0"/>
              <a:t>October </a:t>
            </a:r>
            <a:r>
              <a:rPr lang="en-US" sz="1000" dirty="0"/>
              <a:t>27, 2011, from </a:t>
            </a:r>
            <a:r>
              <a:rPr lang="en-US" sz="1000" dirty="0" smtClean="0">
                <a:hlinkClick r:id="rId7"/>
              </a:rPr>
              <a:t>http</a:t>
            </a:r>
            <a:r>
              <a:rPr lang="en-US" sz="1000" dirty="0">
                <a:hlinkClick r:id="rId7"/>
              </a:rPr>
              <a:t>://</a:t>
            </a:r>
            <a:r>
              <a:rPr lang="en-US" sz="1000" dirty="0" smtClean="0">
                <a:hlinkClick r:id="rId7"/>
              </a:rPr>
              <a:t>completionagenda.collegeboard.org/sites/default/files/latino_pdf/progress_report_latino_2011.pdf</a:t>
            </a:r>
            <a:endParaRPr lang="en-US" sz="1000" dirty="0" smtClean="0"/>
          </a:p>
          <a:p>
            <a:pPr marL="0" indent="0">
              <a:buNone/>
            </a:pPr>
            <a:endParaRPr lang="en-US" sz="1000" dirty="0"/>
          </a:p>
          <a:p>
            <a:pPr marL="0" indent="0">
              <a:buNone/>
            </a:pPr>
            <a:endParaRPr lang="en-US" sz="1000" dirty="0"/>
          </a:p>
          <a:p>
            <a:pPr marL="0" indent="0">
              <a:buNone/>
            </a:pPr>
            <a:endParaRPr lang="en-US" sz="1000" dirty="0" smtClean="0"/>
          </a:p>
          <a:p>
            <a:endParaRPr lang="en-US" sz="1000" dirty="0"/>
          </a:p>
          <a:p>
            <a:pPr marL="0" indent="0">
              <a:buNone/>
            </a:pPr>
            <a:endParaRPr lang="en-US" sz="1000" dirty="0"/>
          </a:p>
          <a:p>
            <a:pPr marL="0" indent="0">
              <a:buNone/>
            </a:pPr>
            <a:endParaRPr lang="en-US" sz="1000" dirty="0">
              <a:latin typeface="Calibri" charset="0"/>
              <a:ea typeface="ＭＳ Ｐゴシック" charset="0"/>
              <a:cs typeface="ＭＳ Ｐゴシック" charset="0"/>
            </a:endParaRPr>
          </a:p>
        </p:txBody>
      </p:sp>
      <p:pic>
        <p:nvPicPr>
          <p:cNvPr id="2050" name="Picture 2" descr="https://encrypted-tbn0.gstatic.com/images?q=tbn:ANd9GcQPNqqCvKFO9N05hAZiV_EuU1BV_F7n9UP3R3saHpCxbO1OV85AG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533880"/>
            <a:ext cx="1828800" cy="325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544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idx="4294967295"/>
          </p:nvPr>
        </p:nvSpPr>
        <p:spPr bwMode="auto">
          <a:xfrm>
            <a:off x="1981200" y="533400"/>
            <a:ext cx="6858000" cy="8744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dirty="0">
                <a:solidFill>
                  <a:srgbClr val="960000"/>
                </a:solidFill>
                <a:latin typeface="Times" charset="0"/>
                <a:ea typeface="ＭＳ Ｐゴシック" charset="0"/>
                <a:cs typeface="ＭＳ Ｐゴシック" charset="0"/>
              </a:rPr>
              <a:t>The </a:t>
            </a:r>
            <a:r>
              <a:rPr lang="en-US" sz="3600" dirty="0" smtClean="0">
                <a:solidFill>
                  <a:srgbClr val="960000"/>
                </a:solidFill>
                <a:latin typeface="Times" charset="0"/>
                <a:ea typeface="ＭＳ Ｐゴシック" charset="0"/>
                <a:cs typeface="ＭＳ Ｐゴシック" charset="0"/>
              </a:rPr>
              <a:t>Higher Education Mandate</a:t>
            </a:r>
            <a:endParaRPr lang="en-US" sz="3600" dirty="0">
              <a:latin typeface="Calibri" charset="0"/>
              <a:ea typeface="ＭＳ Ｐゴシック" charset="0"/>
              <a:cs typeface="ＭＳ Ｐゴシック" charset="0"/>
            </a:endParaRPr>
          </a:p>
        </p:txBody>
      </p:sp>
      <p:sp>
        <p:nvSpPr>
          <p:cNvPr id="9218" name="Subtitle 2"/>
          <p:cNvSpPr>
            <a:spLocks noGrp="1"/>
          </p:cNvSpPr>
          <p:nvPr>
            <p:ph type="subTitle" idx="4294967295"/>
          </p:nvPr>
        </p:nvSpPr>
        <p:spPr>
          <a:xfrm>
            <a:off x="1981200" y="2133600"/>
            <a:ext cx="6477000" cy="3657600"/>
          </a:xfrm>
        </p:spPr>
        <p:txBody>
          <a:bodyPr/>
          <a:lstStyle/>
          <a:p>
            <a:pPr marL="0" indent="0" algn="ctr">
              <a:buNone/>
            </a:pPr>
            <a:r>
              <a:rPr lang="en-US" sz="2400" dirty="0">
                <a:latin typeface="Times New Roman" panose="02020603050405020304" pitchFamily="18" charset="0"/>
                <a:cs typeface="Times New Roman" panose="02020603050405020304" pitchFamily="18" charset="0"/>
              </a:rPr>
              <a:t>“I believe that education is the civil rights issue of our generation. And if you care about promoting opportunity and reducing inequality, the classroom is the place to start. Great teaching is about so much more than education; it is a daily fight for social justice.”</a:t>
            </a: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Secretary </a:t>
            </a:r>
            <a:r>
              <a:rPr lang="en-US" sz="2400" dirty="0">
                <a:latin typeface="Times New Roman" panose="02020603050405020304" pitchFamily="18" charset="0"/>
                <a:cs typeface="Times New Roman" panose="02020603050405020304" pitchFamily="18" charset="0"/>
              </a:rPr>
              <a:t>Arne Duncan, October 9, 2009</a:t>
            </a:r>
          </a:p>
          <a:p>
            <a:endParaRPr lang="en-US" dirty="0">
              <a:latin typeface="Times New Roman" panose="02020603050405020304" pitchFamily="18" charset="0"/>
              <a:ea typeface="ＭＳ Ｐゴシック" charset="0"/>
              <a:cs typeface="Times New Roman" panose="02020603050405020304" pitchFamily="18" charset="0"/>
            </a:endParaRPr>
          </a:p>
        </p:txBody>
      </p:sp>
      <p:sp>
        <p:nvSpPr>
          <p:cNvPr id="9219" name="Rectangle 4"/>
          <p:cNvSpPr>
            <a:spLocks noChangeArrowheads="1"/>
          </p:cNvSpPr>
          <p:nvPr/>
        </p:nvSpPr>
        <p:spPr bwMode="auto">
          <a:xfrm>
            <a:off x="76200" y="2146300"/>
            <a:ext cx="175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400" dirty="0">
              <a:solidFill>
                <a:srgbClr val="A10307"/>
              </a:solidFill>
            </a:endParaRPr>
          </a:p>
        </p:txBody>
      </p:sp>
    </p:spTree>
    <p:extLst>
      <p:ext uri="{BB962C8B-B14F-4D97-AF65-F5344CB8AC3E}">
        <p14:creationId xmlns:p14="http://schemas.microsoft.com/office/powerpoint/2010/main" val="2541418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idx="4294967295"/>
          </p:nvPr>
        </p:nvSpPr>
        <p:spPr bwMode="auto">
          <a:xfrm>
            <a:off x="1981200" y="533400"/>
            <a:ext cx="6858000" cy="8744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dirty="0" smtClean="0">
                <a:solidFill>
                  <a:srgbClr val="960000"/>
                </a:solidFill>
                <a:latin typeface="Times" charset="0"/>
                <a:ea typeface="ＭＳ Ｐゴシック" charset="0"/>
                <a:cs typeface="ＭＳ Ｐゴシック" charset="0"/>
              </a:rPr>
              <a:t>Factors Preventing Higher Education from Achieving this Mandate</a:t>
            </a:r>
            <a:endParaRPr lang="en-US" sz="2800" dirty="0">
              <a:latin typeface="Calibri" charset="0"/>
              <a:ea typeface="ＭＳ Ｐゴシック" charset="0"/>
              <a:cs typeface="ＭＳ Ｐゴシック" charset="0"/>
            </a:endParaRPr>
          </a:p>
        </p:txBody>
      </p:sp>
      <p:sp>
        <p:nvSpPr>
          <p:cNvPr id="9218" name="Subtitle 2"/>
          <p:cNvSpPr>
            <a:spLocks noGrp="1"/>
          </p:cNvSpPr>
          <p:nvPr>
            <p:ph type="subTitle" idx="4294967295"/>
          </p:nvPr>
        </p:nvSpPr>
        <p:spPr>
          <a:xfrm>
            <a:off x="1981200" y="1741714"/>
            <a:ext cx="6477000" cy="4049486"/>
          </a:xfrm>
        </p:spPr>
        <p:txBody>
          <a:bodyPr/>
          <a:lstStyle/>
          <a:p>
            <a:r>
              <a:rPr lang="en-US" sz="1400" dirty="0" smtClean="0">
                <a:latin typeface="Times New Roman" panose="02020603050405020304" pitchFamily="18" charset="0"/>
                <a:cs typeface="Times New Roman" panose="02020603050405020304" pitchFamily="18" charset="0"/>
              </a:rPr>
              <a:t>When attempting to reach diverse populations, institutions often </a:t>
            </a:r>
            <a:r>
              <a:rPr lang="en-US" sz="1400" dirty="0">
                <a:latin typeface="Times New Roman" panose="02020603050405020304" pitchFamily="18" charset="0"/>
                <a:cs typeface="Times New Roman" panose="02020603050405020304" pitchFamily="18" charset="0"/>
              </a:rPr>
              <a:t>reproduce rather than remedy the patterns of social exclusion and oppression seen in the larger society</a:t>
            </a:r>
            <a:r>
              <a:rPr lang="en-US" sz="1400" dirty="0" smtClean="0">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There are very real differentials in access to social and institutional power between relationally </a:t>
            </a:r>
            <a:r>
              <a:rPr lang="en-US" sz="1400" dirty="0" smtClean="0">
                <a:latin typeface="Times New Roman" panose="02020603050405020304" pitchFamily="18" charset="0"/>
                <a:cs typeface="Times New Roman" panose="02020603050405020304" pitchFamily="18" charset="0"/>
              </a:rPr>
              <a:t>positioned group </a:t>
            </a:r>
            <a:r>
              <a:rPr lang="en-US" sz="1400" dirty="0">
                <a:latin typeface="Times New Roman" panose="02020603050405020304" pitchFamily="18" charset="0"/>
                <a:cs typeface="Times New Roman" panose="02020603050405020304" pitchFamily="18" charset="0"/>
              </a:rPr>
              <a:t>members, and those differentials exist in </a:t>
            </a:r>
            <a:r>
              <a:rPr lang="en-US" sz="1400" dirty="0" smtClean="0">
                <a:latin typeface="Times New Roman" panose="02020603050405020304" pitchFamily="18" charset="0"/>
                <a:cs typeface="Times New Roman" panose="02020603050405020304" pitchFamily="18" charset="0"/>
              </a:rPr>
              <a:t>educational </a:t>
            </a:r>
            <a:r>
              <a:rPr lang="en-US" sz="1400" dirty="0">
                <a:latin typeface="Times New Roman" panose="02020603050405020304" pitchFamily="18" charset="0"/>
                <a:cs typeface="Times New Roman" panose="02020603050405020304" pitchFamily="18" charset="0"/>
              </a:rPr>
              <a:t>settings</a:t>
            </a:r>
            <a:r>
              <a:rPr lang="en-US" sz="1400" dirty="0" smtClean="0">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While all people have socialized prejudices and can discriminate, only the dominant group is backed by social and institutional power, which is multidimensional and constantly operating, being contested, and renegotiated, especially within </a:t>
            </a:r>
            <a:r>
              <a:rPr lang="en-US" sz="1400" dirty="0" smtClean="0">
                <a:latin typeface="Times New Roman" panose="02020603050405020304" pitchFamily="18" charset="0"/>
                <a:cs typeface="Times New Roman" panose="02020603050405020304" pitchFamily="18" charset="0"/>
              </a:rPr>
              <a:t>institutions.</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Those who claim to be for social justice must also be </a:t>
            </a:r>
            <a:r>
              <a:rPr lang="en-US" sz="1400" dirty="0" smtClean="0">
                <a:latin typeface="Times New Roman" panose="02020603050405020304" pitchFamily="18" charset="0"/>
                <a:cs typeface="Times New Roman" panose="02020603050405020304" pitchFamily="18" charset="0"/>
              </a:rPr>
              <a:t>engaged </a:t>
            </a:r>
            <a:r>
              <a:rPr lang="en-US" sz="1400" dirty="0">
                <a:latin typeface="Times New Roman" panose="02020603050405020304" pitchFamily="18" charset="0"/>
                <a:cs typeface="Times New Roman" panose="02020603050405020304" pitchFamily="18" charset="0"/>
              </a:rPr>
              <a:t>in self-reflection on their own socialization into patterns of oppression and continually seek to counter those patterns.  This is a lifelong project and is not achieved at the completion of an article, workshop, or conference</a:t>
            </a:r>
            <a:r>
              <a:rPr lang="en-US" sz="1400" dirty="0" smtClean="0">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a:p>
            <a:pPr marL="0" indent="0">
              <a:buNone/>
            </a:pPr>
            <a:r>
              <a:rPr lang="en-US" sz="800" dirty="0" err="1">
                <a:latin typeface="Times New Roman" panose="02020603050405020304" pitchFamily="18" charset="0"/>
                <a:cs typeface="Times New Roman" panose="02020603050405020304" pitchFamily="18" charset="0"/>
              </a:rPr>
              <a:t>Sensoy</a:t>
            </a:r>
            <a:r>
              <a:rPr lang="en-US" sz="800" dirty="0">
                <a:latin typeface="Times New Roman" panose="02020603050405020304" pitchFamily="18" charset="0"/>
                <a:cs typeface="Times New Roman" panose="02020603050405020304" pitchFamily="18" charset="0"/>
              </a:rPr>
              <a:t>, O. &amp; </a:t>
            </a:r>
            <a:r>
              <a:rPr lang="en-US" sz="800" dirty="0" err="1">
                <a:latin typeface="Times New Roman" panose="02020603050405020304" pitchFamily="18" charset="0"/>
                <a:cs typeface="Times New Roman" panose="02020603050405020304" pitchFamily="18" charset="0"/>
              </a:rPr>
              <a:t>DiAngelo</a:t>
            </a:r>
            <a:r>
              <a:rPr lang="en-US" sz="800" dirty="0">
                <a:latin typeface="Times New Roman" panose="02020603050405020304" pitchFamily="18" charset="0"/>
                <a:cs typeface="Times New Roman" panose="02020603050405020304" pitchFamily="18" charset="0"/>
              </a:rPr>
              <a:t>, R (2009).  Developing social justice literacy: An open letter to our faculty colleagues. Phi Delta </a:t>
            </a:r>
            <a:r>
              <a:rPr lang="en-US" sz="800" dirty="0" err="1">
                <a:latin typeface="Times New Roman" panose="02020603050405020304" pitchFamily="18" charset="0"/>
                <a:cs typeface="Times New Roman" panose="02020603050405020304" pitchFamily="18" charset="0"/>
              </a:rPr>
              <a:t>Kappan</a:t>
            </a:r>
            <a:r>
              <a:rPr lang="en-US" sz="800" dirty="0">
                <a:latin typeface="Times New Roman" panose="02020603050405020304" pitchFamily="18" charset="0"/>
                <a:cs typeface="Times New Roman" panose="02020603050405020304" pitchFamily="18" charset="0"/>
              </a:rPr>
              <a:t>, 90(5), p. 350.</a:t>
            </a:r>
            <a:endParaRPr lang="en-US" sz="800" dirty="0">
              <a:latin typeface="Times New Roman" panose="02020603050405020304" pitchFamily="18" charset="0"/>
              <a:ea typeface="ＭＳ Ｐゴシック" charset="0"/>
              <a:cs typeface="Times New Roman" panose="02020603050405020304" pitchFamily="18" charset="0"/>
            </a:endParaRPr>
          </a:p>
        </p:txBody>
      </p:sp>
      <p:sp>
        <p:nvSpPr>
          <p:cNvPr id="9219" name="Rectangle 4"/>
          <p:cNvSpPr>
            <a:spLocks noChangeArrowheads="1"/>
          </p:cNvSpPr>
          <p:nvPr/>
        </p:nvSpPr>
        <p:spPr bwMode="auto">
          <a:xfrm>
            <a:off x="76200" y="2146300"/>
            <a:ext cx="175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400" dirty="0">
              <a:solidFill>
                <a:srgbClr val="A10307"/>
              </a:solidFill>
            </a:endParaRPr>
          </a:p>
        </p:txBody>
      </p:sp>
      <p:pic>
        <p:nvPicPr>
          <p:cNvPr id="5" name="Picture 2" descr="https://encrypted-tbn1.gstatic.com/images?q=tbn:ANd9GcQUVefCQEuEO5CsT3Qy5EvDmxfHC1Zg6RaB8DP4sVCl5mSOufcE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67" y="2790644"/>
            <a:ext cx="1664465" cy="2479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648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idx="4294967295"/>
          </p:nvPr>
        </p:nvSpPr>
        <p:spPr bwMode="auto">
          <a:xfrm>
            <a:off x="1981200" y="533400"/>
            <a:ext cx="6477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dirty="0" smtClean="0">
                <a:solidFill>
                  <a:srgbClr val="9E0927"/>
                </a:solidFill>
                <a:latin typeface="Times New Roman" panose="02020603050405020304" pitchFamily="18" charset="0"/>
                <a:ea typeface="ＭＳ Ｐゴシック" charset="0"/>
                <a:cs typeface="Times New Roman" panose="02020603050405020304" pitchFamily="18" charset="0"/>
              </a:rPr>
              <a:t>What is Educational Culture?</a:t>
            </a:r>
            <a:endParaRPr lang="en-US" sz="3600" dirty="0">
              <a:solidFill>
                <a:srgbClr val="9E0927"/>
              </a:solidFill>
              <a:latin typeface="Times New Roman" panose="02020603050405020304" pitchFamily="18" charset="0"/>
              <a:ea typeface="ＭＳ Ｐゴシック" charset="0"/>
              <a:cs typeface="Times New Roman" panose="02020603050405020304" pitchFamily="18" charset="0"/>
            </a:endParaRPr>
          </a:p>
        </p:txBody>
      </p:sp>
      <p:sp>
        <p:nvSpPr>
          <p:cNvPr id="9218" name="Subtitle 2"/>
          <p:cNvSpPr>
            <a:spLocks noGrp="1"/>
          </p:cNvSpPr>
          <p:nvPr>
            <p:ph type="subTitle" idx="4294967295"/>
          </p:nvPr>
        </p:nvSpPr>
        <p:spPr>
          <a:xfrm>
            <a:off x="1981200" y="2133600"/>
            <a:ext cx="6477000" cy="3657600"/>
          </a:xfrm>
        </p:spPr>
        <p:txBody>
          <a:bodyPr/>
          <a:lstStyle/>
          <a:p>
            <a:r>
              <a:rPr lang="en-US" sz="1400" dirty="0">
                <a:latin typeface="Times New Roman" panose="02020603050405020304" pitchFamily="18" charset="0"/>
                <a:cs typeface="Times New Roman" panose="02020603050405020304" pitchFamily="18" charset="0"/>
              </a:rPr>
              <a:t>Culture is a word for people's 'way of life', meaning the way they do things. Different groups of people may have different cultures. A culture is passed on to the next generation by learning, whereas genetics are passed on by heredity. </a:t>
            </a:r>
            <a:endParaRPr lang="en-US" sz="1400" dirty="0" smtClean="0">
              <a:latin typeface="Times New Roman" panose="02020603050405020304" pitchFamily="18" charset="0"/>
              <a:cs typeface="Times New Roman" panose="02020603050405020304" pitchFamily="18" charset="0"/>
            </a:endParaRPr>
          </a:p>
          <a:p>
            <a:pPr marL="0" indent="0">
              <a:buNone/>
            </a:pPr>
            <a:endParaRPr lang="en-US" sz="1400" dirty="0" smtClean="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 concept of culture is very complicated, and the word has many meanings</a:t>
            </a:r>
            <a:r>
              <a:rPr lang="en-US" sz="1400" dirty="0" smtClean="0">
                <a:latin typeface="Times New Roman" panose="02020603050405020304" pitchFamily="18" charset="0"/>
                <a:cs typeface="Times New Roman" panose="02020603050405020304" pitchFamily="18" charset="0"/>
              </a:rPr>
              <a:t>.  The two that are most important for higher education:</a:t>
            </a:r>
          </a:p>
          <a:p>
            <a:pPr lvl="1"/>
            <a:r>
              <a:rPr lang="en-US" sz="1400" dirty="0" smtClean="0">
                <a:latin typeface="Times New Roman" panose="02020603050405020304" pitchFamily="18" charset="0"/>
                <a:cs typeface="Times New Roman" panose="02020603050405020304" pitchFamily="18" charset="0"/>
              </a:rPr>
              <a:t>An </a:t>
            </a:r>
            <a:r>
              <a:rPr lang="en-US" sz="1400" dirty="0">
                <a:latin typeface="Times New Roman" panose="02020603050405020304" pitchFamily="18" charset="0"/>
                <a:cs typeface="Times New Roman" panose="02020603050405020304" pitchFamily="18" charset="0"/>
              </a:rPr>
              <a:t>integrated pattern of human knowledge, belief, and </a:t>
            </a:r>
            <a:r>
              <a:rPr lang="en-US" sz="1400" dirty="0" smtClean="0">
                <a:latin typeface="Times New Roman" panose="02020603050405020304" pitchFamily="18" charset="0"/>
                <a:cs typeface="Times New Roman" panose="02020603050405020304" pitchFamily="18" charset="0"/>
              </a:rPr>
              <a:t>behavior. </a:t>
            </a:r>
          </a:p>
          <a:p>
            <a:pPr lvl="1"/>
            <a:r>
              <a:rPr lang="en-US" sz="1400" dirty="0" smtClean="0">
                <a:latin typeface="Times New Roman" panose="02020603050405020304" pitchFamily="18" charset="0"/>
                <a:cs typeface="Times New Roman" panose="02020603050405020304" pitchFamily="18" charset="0"/>
              </a:rPr>
              <a:t>The </a:t>
            </a:r>
            <a:r>
              <a:rPr lang="en-US" sz="1400" dirty="0">
                <a:latin typeface="Times New Roman" panose="02020603050405020304" pitchFamily="18" charset="0"/>
                <a:cs typeface="Times New Roman" panose="02020603050405020304" pitchFamily="18" charset="0"/>
              </a:rPr>
              <a:t>outlook, attitudes, values, goals, and customs shared by a society. </a:t>
            </a:r>
            <a:endParaRPr lang="en-US" sz="1400" dirty="0" smtClean="0">
              <a:latin typeface="Times New Roman" panose="02020603050405020304" pitchFamily="18" charset="0"/>
              <a:cs typeface="Times New Roman" panose="02020603050405020304" pitchFamily="18" charset="0"/>
            </a:endParaRPr>
          </a:p>
          <a:p>
            <a:pPr marL="0" indent="0">
              <a:buNone/>
            </a:pPr>
            <a:endParaRPr lang="en-US" sz="1400" dirty="0" smtClean="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Education in its general sense is a form of </a:t>
            </a:r>
            <a:r>
              <a:rPr lang="en-US" sz="1400" dirty="0" smtClean="0">
                <a:latin typeface="Times New Roman" panose="02020603050405020304" pitchFamily="18" charset="0"/>
                <a:cs typeface="Times New Roman" panose="02020603050405020304" pitchFamily="18" charset="0"/>
              </a:rPr>
              <a:t>culture </a:t>
            </a:r>
            <a:r>
              <a:rPr lang="en-US" sz="1400" dirty="0">
                <a:latin typeface="Times New Roman" panose="02020603050405020304" pitchFamily="18" charset="0"/>
                <a:cs typeface="Times New Roman" panose="02020603050405020304" pitchFamily="18" charset="0"/>
              </a:rPr>
              <a:t>in which the knowledge, skills, and habits of a group of people are transferred from one generation to the next through teaching, training, or research. </a:t>
            </a:r>
            <a:endParaRPr lang="en-US" sz="1400" dirty="0" smtClean="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9219" name="Rectangle 4"/>
          <p:cNvSpPr>
            <a:spLocks noChangeArrowheads="1"/>
          </p:cNvSpPr>
          <p:nvPr/>
        </p:nvSpPr>
        <p:spPr bwMode="auto">
          <a:xfrm>
            <a:off x="76200" y="2146300"/>
            <a:ext cx="175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400" dirty="0">
              <a:solidFill>
                <a:srgbClr val="A10307"/>
              </a:solidFill>
            </a:endParaRPr>
          </a:p>
        </p:txBody>
      </p:sp>
    </p:spTree>
    <p:extLst>
      <p:ext uri="{BB962C8B-B14F-4D97-AF65-F5344CB8AC3E}">
        <p14:creationId xmlns:p14="http://schemas.microsoft.com/office/powerpoint/2010/main" val="227010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idx="4294967295"/>
          </p:nvPr>
        </p:nvSpPr>
        <p:spPr bwMode="auto">
          <a:xfrm>
            <a:off x="1981200" y="533400"/>
            <a:ext cx="6477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dirty="0" smtClean="0">
                <a:solidFill>
                  <a:srgbClr val="9E0927"/>
                </a:solidFill>
                <a:latin typeface="Times New Roman" panose="02020603050405020304" pitchFamily="18" charset="0"/>
                <a:ea typeface="ＭＳ Ｐゴシック" charset="0"/>
                <a:cs typeface="Times New Roman" panose="02020603050405020304" pitchFamily="18" charset="0"/>
              </a:rPr>
              <a:t>What is Educational Culture?</a:t>
            </a:r>
            <a:endParaRPr lang="en-US" sz="3600" dirty="0">
              <a:solidFill>
                <a:srgbClr val="9E0927"/>
              </a:solidFill>
              <a:latin typeface="Times New Roman" panose="02020603050405020304" pitchFamily="18" charset="0"/>
              <a:ea typeface="ＭＳ Ｐゴシック" charset="0"/>
              <a:cs typeface="Times New Roman" panose="02020603050405020304" pitchFamily="18" charset="0"/>
            </a:endParaRPr>
          </a:p>
        </p:txBody>
      </p:sp>
      <p:sp>
        <p:nvSpPr>
          <p:cNvPr id="9218" name="Subtitle 2"/>
          <p:cNvSpPr>
            <a:spLocks noGrp="1"/>
          </p:cNvSpPr>
          <p:nvPr>
            <p:ph type="subTitle" idx="4294967295"/>
          </p:nvPr>
        </p:nvSpPr>
        <p:spPr>
          <a:xfrm>
            <a:off x="1981200" y="2133600"/>
            <a:ext cx="6477000" cy="3657600"/>
          </a:xfrm>
        </p:spPr>
        <p:txBody>
          <a:bodyPr/>
          <a:lstStyle/>
          <a:p>
            <a:r>
              <a:rPr lang="en-US" sz="1400" dirty="0">
                <a:latin typeface="Times New Roman" panose="02020603050405020304" pitchFamily="18" charset="0"/>
                <a:cs typeface="Times New Roman" panose="02020603050405020304" pitchFamily="18" charset="0"/>
              </a:rPr>
              <a:t>Education frequently takes place under the guidance of others, but may also be autodidactic. Any experience that has a formative effect on the way one thinks, feels, or acts may be considered educational. </a:t>
            </a:r>
          </a:p>
          <a:p>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Diverse populations are defined as such as they do not readily participate in majority culture.  This could be individuals of different ethnicity, different professional background, different generational group, etc.  </a:t>
            </a:r>
          </a:p>
          <a:p>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These individuals come from another environment which may not have incorporated the majority educational philosophy.  </a:t>
            </a:r>
          </a:p>
          <a:p>
            <a:pPr marL="0" indent="0">
              <a:buNone/>
            </a:pPr>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They bring with them certain </a:t>
            </a:r>
            <a:r>
              <a:rPr lang="en-US" sz="1400" dirty="0">
                <a:latin typeface="Times New Roman" panose="02020603050405020304" pitchFamily="18" charset="0"/>
                <a:cs typeface="Times New Roman" panose="02020603050405020304" pitchFamily="18" charset="0"/>
              </a:rPr>
              <a:t>ideas of education and learning which they have built up from their </a:t>
            </a:r>
            <a:r>
              <a:rPr lang="en-US" sz="1400" dirty="0" smtClean="0">
                <a:latin typeface="Times New Roman" panose="02020603050405020304" pitchFamily="18" charset="0"/>
                <a:cs typeface="Times New Roman" panose="02020603050405020304" pitchFamily="18" charset="0"/>
              </a:rPr>
              <a:t>personal experience of </a:t>
            </a:r>
            <a:r>
              <a:rPr lang="en-US" sz="1400" dirty="0">
                <a:latin typeface="Times New Roman" panose="02020603050405020304" pitchFamily="18" charset="0"/>
                <a:cs typeface="Times New Roman" panose="02020603050405020304" pitchFamily="18" charset="0"/>
              </a:rPr>
              <a:t>school or the ordinary social representations which usually describe and explain </a:t>
            </a:r>
            <a:r>
              <a:rPr lang="en-US" sz="1400" dirty="0" smtClean="0">
                <a:latin typeface="Times New Roman" panose="02020603050405020304" pitchFamily="18" charset="0"/>
                <a:cs typeface="Times New Roman" panose="02020603050405020304" pitchFamily="18" charset="0"/>
              </a:rPr>
              <a:t>them. They </a:t>
            </a:r>
            <a:r>
              <a:rPr lang="en-US" sz="1400" dirty="0">
                <a:latin typeface="Times New Roman" panose="02020603050405020304" pitchFamily="18" charset="0"/>
                <a:cs typeface="Times New Roman" panose="02020603050405020304" pitchFamily="18" charset="0"/>
              </a:rPr>
              <a:t>have to understand and indeed adapt to new ways in which the educational establishment operates. </a:t>
            </a:r>
            <a:endParaRPr lang="en-US" sz="1400" dirty="0" smtClean="0">
              <a:latin typeface="Times New Roman" panose="02020603050405020304" pitchFamily="18" charset="0"/>
              <a:cs typeface="Times New Roman" panose="02020603050405020304" pitchFamily="18" charset="0"/>
            </a:endParaRPr>
          </a:p>
          <a:p>
            <a:pPr marL="0" indent="0">
              <a:buNone/>
            </a:pPr>
            <a:endParaRPr lang="en-US" sz="1400" dirty="0" smtClean="0">
              <a:latin typeface="Times New Roman" panose="02020603050405020304" pitchFamily="18" charset="0"/>
              <a:cs typeface="Times New Roman" panose="02020603050405020304" pitchFamily="18" charset="0"/>
            </a:endParaRPr>
          </a:p>
        </p:txBody>
      </p:sp>
      <p:sp>
        <p:nvSpPr>
          <p:cNvPr id="9219" name="Rectangle 4"/>
          <p:cNvSpPr>
            <a:spLocks noChangeArrowheads="1"/>
          </p:cNvSpPr>
          <p:nvPr/>
        </p:nvSpPr>
        <p:spPr bwMode="auto">
          <a:xfrm>
            <a:off x="76200" y="2146300"/>
            <a:ext cx="175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400" dirty="0">
              <a:solidFill>
                <a:srgbClr val="A10307"/>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3225" y="3090326"/>
            <a:ext cx="2609850" cy="1651000"/>
          </a:xfrm>
          <a:prstGeom prst="rect">
            <a:avLst/>
          </a:prstGeom>
        </p:spPr>
      </p:pic>
    </p:spTree>
    <p:extLst>
      <p:ext uri="{BB962C8B-B14F-4D97-AF65-F5344CB8AC3E}">
        <p14:creationId xmlns:p14="http://schemas.microsoft.com/office/powerpoint/2010/main" val="2320651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idx="4294967295"/>
          </p:nvPr>
        </p:nvSpPr>
        <p:spPr bwMode="auto">
          <a:xfrm>
            <a:off x="1981200" y="533400"/>
            <a:ext cx="6477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dirty="0" smtClean="0">
                <a:solidFill>
                  <a:srgbClr val="9E0927"/>
                </a:solidFill>
                <a:latin typeface="Times New Roman" panose="02020603050405020304" pitchFamily="18" charset="0"/>
                <a:ea typeface="ＭＳ Ｐゴシック" charset="0"/>
                <a:cs typeface="Times New Roman" panose="02020603050405020304" pitchFamily="18" charset="0"/>
              </a:rPr>
              <a:t>Barriers for Higher Education in Accessing </a:t>
            </a:r>
            <a:r>
              <a:rPr lang="en-US" sz="3600" dirty="0">
                <a:solidFill>
                  <a:srgbClr val="9E0927"/>
                </a:solidFill>
                <a:latin typeface="Times New Roman" panose="02020603050405020304" pitchFamily="18" charset="0"/>
                <a:ea typeface="ＭＳ Ｐゴシック" charset="0"/>
                <a:cs typeface="Times New Roman" panose="02020603050405020304" pitchFamily="18" charset="0"/>
              </a:rPr>
              <a:t>D</a:t>
            </a:r>
            <a:r>
              <a:rPr lang="en-US" sz="3600" dirty="0" smtClean="0">
                <a:solidFill>
                  <a:srgbClr val="9E0927"/>
                </a:solidFill>
                <a:latin typeface="Times New Roman" panose="02020603050405020304" pitchFamily="18" charset="0"/>
                <a:ea typeface="ＭＳ Ｐゴシック" charset="0"/>
                <a:cs typeface="Times New Roman" panose="02020603050405020304" pitchFamily="18" charset="0"/>
              </a:rPr>
              <a:t>iverse </a:t>
            </a:r>
            <a:r>
              <a:rPr lang="en-US" sz="3600" dirty="0">
                <a:solidFill>
                  <a:srgbClr val="9E0927"/>
                </a:solidFill>
                <a:latin typeface="Times New Roman" panose="02020603050405020304" pitchFamily="18" charset="0"/>
                <a:ea typeface="ＭＳ Ｐゴシック" charset="0"/>
                <a:cs typeface="Times New Roman" panose="02020603050405020304" pitchFamily="18" charset="0"/>
              </a:rPr>
              <a:t>S</a:t>
            </a:r>
            <a:r>
              <a:rPr lang="en-US" sz="3600" dirty="0" smtClean="0">
                <a:solidFill>
                  <a:srgbClr val="9E0927"/>
                </a:solidFill>
                <a:latin typeface="Times New Roman" panose="02020603050405020304" pitchFamily="18" charset="0"/>
                <a:ea typeface="ＭＳ Ｐゴシック" charset="0"/>
                <a:cs typeface="Times New Roman" panose="02020603050405020304" pitchFamily="18" charset="0"/>
              </a:rPr>
              <a:t>tudents</a:t>
            </a:r>
            <a:endParaRPr lang="en-US" sz="3600" dirty="0">
              <a:solidFill>
                <a:srgbClr val="9E0927"/>
              </a:solidFill>
              <a:latin typeface="Times New Roman" panose="02020603050405020304" pitchFamily="18" charset="0"/>
              <a:ea typeface="ＭＳ Ｐゴシック" charset="0"/>
              <a:cs typeface="Times New Roman" panose="02020603050405020304" pitchFamily="18" charset="0"/>
            </a:endParaRPr>
          </a:p>
        </p:txBody>
      </p:sp>
      <p:sp>
        <p:nvSpPr>
          <p:cNvPr id="9218" name="Subtitle 2"/>
          <p:cNvSpPr>
            <a:spLocks noGrp="1"/>
          </p:cNvSpPr>
          <p:nvPr>
            <p:ph type="subTitle" idx="4294967295"/>
          </p:nvPr>
        </p:nvSpPr>
        <p:spPr>
          <a:xfrm>
            <a:off x="1981200" y="2146300"/>
            <a:ext cx="6477000" cy="3686978"/>
          </a:xfrm>
        </p:spPr>
        <p:txBody>
          <a:bodyPr/>
          <a:lstStyle/>
          <a:p>
            <a:r>
              <a:rPr lang="en-US" sz="1500" dirty="0" smtClean="0">
                <a:latin typeface="Times New Roman" panose="02020603050405020304" pitchFamily="18" charset="0"/>
                <a:cs typeface="Times New Roman" panose="02020603050405020304" pitchFamily="18" charset="0"/>
              </a:rPr>
              <a:t>Individuals </a:t>
            </a:r>
            <a:r>
              <a:rPr lang="en-US" sz="1500" dirty="0">
                <a:latin typeface="Times New Roman" panose="02020603050405020304" pitchFamily="18" charset="0"/>
                <a:cs typeface="Times New Roman" panose="02020603050405020304" pitchFamily="18" charset="0"/>
              </a:rPr>
              <a:t>generally are wary of changes that challenge old assumptions and require new skills to succeed. </a:t>
            </a:r>
            <a:endParaRPr lang="en-US" sz="1500" dirty="0" smtClean="0">
              <a:latin typeface="Times New Roman" panose="02020603050405020304" pitchFamily="18" charset="0"/>
              <a:cs typeface="Times New Roman" panose="02020603050405020304" pitchFamily="18" charset="0"/>
            </a:endParaRPr>
          </a:p>
          <a:p>
            <a:pPr marL="0" indent="0">
              <a:buNone/>
            </a:pPr>
            <a:endParaRPr lang="en-US"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Organizations are collections of individuals, and thus reflect individual concerns.</a:t>
            </a:r>
          </a:p>
          <a:p>
            <a:endParaRPr lang="en-US" sz="1500" dirty="0" smtClean="0">
              <a:latin typeface="Times New Roman" panose="02020603050405020304" pitchFamily="18" charset="0"/>
              <a:cs typeface="Times New Roman" panose="02020603050405020304" pitchFamily="18" charset="0"/>
            </a:endParaRPr>
          </a:p>
          <a:p>
            <a:pPr marL="0" indent="0">
              <a:buNone/>
            </a:pPr>
            <a:endParaRPr lang="en-US" sz="1500" dirty="0" smtClean="0">
              <a:latin typeface="Times New Roman" panose="02020603050405020304" pitchFamily="18" charset="0"/>
              <a:cs typeface="Times New Roman" panose="02020603050405020304" pitchFamily="18" charset="0"/>
            </a:endParaRPr>
          </a:p>
          <a:p>
            <a:r>
              <a:rPr lang="en-US" sz="1500" dirty="0" smtClean="0">
                <a:latin typeface="Times New Roman" panose="02020603050405020304" pitchFamily="18" charset="0"/>
                <a:cs typeface="Times New Roman" panose="02020603050405020304" pitchFamily="18" charset="0"/>
              </a:rPr>
              <a:t>Special </a:t>
            </a:r>
            <a:r>
              <a:rPr lang="en-US" sz="1500" dirty="0">
                <a:latin typeface="Times New Roman" panose="02020603050405020304" pitchFamily="18" charset="0"/>
                <a:cs typeface="Times New Roman" panose="02020603050405020304" pitchFamily="18" charset="0"/>
              </a:rPr>
              <a:t>characteristics of higher education that heighten the normal obstacles to change are the unusual dual roles </a:t>
            </a:r>
            <a:r>
              <a:rPr lang="en-US" sz="1500" dirty="0" smtClean="0">
                <a:latin typeface="Times New Roman" panose="02020603050405020304" pitchFamily="18" charset="0"/>
                <a:cs typeface="Times New Roman" panose="02020603050405020304" pitchFamily="18" charset="0"/>
              </a:rPr>
              <a:t>of </a:t>
            </a:r>
            <a:r>
              <a:rPr lang="en-US" sz="1500" dirty="0">
                <a:latin typeface="Times New Roman" panose="02020603050405020304" pitchFamily="18" charset="0"/>
                <a:cs typeface="Times New Roman" panose="02020603050405020304" pitchFamily="18" charset="0"/>
              </a:rPr>
              <a:t>tenure line faculty as both managers and producers of the core educational </a:t>
            </a:r>
            <a:r>
              <a:rPr lang="en-US" sz="1500" dirty="0" smtClean="0">
                <a:latin typeface="Times New Roman" panose="02020603050405020304" pitchFamily="18" charset="0"/>
                <a:cs typeface="Times New Roman" panose="02020603050405020304" pitchFamily="18" charset="0"/>
              </a:rPr>
              <a:t>product </a:t>
            </a:r>
            <a:r>
              <a:rPr lang="en-US" sz="1500" dirty="0">
                <a:latin typeface="Times New Roman" panose="02020603050405020304" pitchFamily="18" charset="0"/>
                <a:cs typeface="Times New Roman" panose="02020603050405020304" pitchFamily="18" charset="0"/>
              </a:rPr>
              <a:t>and the multiple overlapping missions of learning, research, and social growth of students. </a:t>
            </a:r>
          </a:p>
          <a:p>
            <a:endParaRPr lang="en-US" sz="1500" dirty="0" smtClean="0">
              <a:latin typeface="Times New Roman" panose="02020603050405020304" pitchFamily="18" charset="0"/>
              <a:cs typeface="Times New Roman" panose="02020603050405020304" pitchFamily="18" charset="0"/>
            </a:endParaRPr>
          </a:p>
          <a:p>
            <a:r>
              <a:rPr lang="en-US" sz="1500" dirty="0" smtClean="0">
                <a:latin typeface="Times New Roman" panose="02020603050405020304" pitchFamily="18" charset="0"/>
                <a:cs typeface="Times New Roman" panose="02020603050405020304" pitchFamily="18" charset="0"/>
              </a:rPr>
              <a:t>The </a:t>
            </a:r>
            <a:r>
              <a:rPr lang="en-US" sz="1500" dirty="0">
                <a:latin typeface="Times New Roman" panose="02020603050405020304" pitchFamily="18" charset="0"/>
                <a:cs typeface="Times New Roman" panose="02020603050405020304" pitchFamily="18" charset="0"/>
              </a:rPr>
              <a:t>member-organization accreditation system naturally exhibits and supports the same obstacles </a:t>
            </a:r>
            <a:r>
              <a:rPr lang="en-US" sz="1500" dirty="0" smtClean="0">
                <a:latin typeface="Times New Roman" panose="02020603050405020304" pitchFamily="18" charset="0"/>
                <a:cs typeface="Times New Roman" panose="02020603050405020304" pitchFamily="18" charset="0"/>
              </a:rPr>
              <a:t>to innovation </a:t>
            </a:r>
            <a:r>
              <a:rPr lang="en-US" sz="1500" dirty="0">
                <a:latin typeface="Times New Roman" panose="02020603050405020304" pitchFamily="18" charset="0"/>
                <a:cs typeface="Times New Roman" panose="02020603050405020304" pitchFamily="18" charset="0"/>
              </a:rPr>
              <a:t>and </a:t>
            </a:r>
            <a:r>
              <a:rPr lang="en-US" sz="1500" dirty="0" smtClean="0">
                <a:latin typeface="Times New Roman" panose="02020603050405020304" pitchFamily="18" charset="0"/>
                <a:cs typeface="Times New Roman" panose="02020603050405020304" pitchFamily="18" charset="0"/>
              </a:rPr>
              <a:t>change </a:t>
            </a:r>
            <a:r>
              <a:rPr lang="en-US" sz="1500" dirty="0">
                <a:latin typeface="Times New Roman" panose="02020603050405020304" pitchFamily="18" charset="0"/>
                <a:cs typeface="Times New Roman" panose="02020603050405020304" pitchFamily="18" charset="0"/>
              </a:rPr>
              <a:t>as do its member </a:t>
            </a:r>
            <a:r>
              <a:rPr lang="en-US" sz="1500" dirty="0" smtClean="0">
                <a:latin typeface="Times New Roman" panose="02020603050405020304" pitchFamily="18" charset="0"/>
                <a:cs typeface="Times New Roman" panose="02020603050405020304" pitchFamily="18" charset="0"/>
              </a:rPr>
              <a:t>organizations</a:t>
            </a:r>
            <a:endParaRPr lang="en-US" sz="1500" dirty="0">
              <a:latin typeface="Times New Roman" panose="02020603050405020304" pitchFamily="18" charset="0"/>
              <a:cs typeface="Times New Roman" panose="02020603050405020304" pitchFamily="18" charset="0"/>
            </a:endParaRPr>
          </a:p>
          <a:p>
            <a:endParaRPr lang="en-US" sz="1500" dirty="0" smtClean="0">
              <a:latin typeface="Times New Roman" panose="02020603050405020304" pitchFamily="18" charset="0"/>
              <a:ea typeface="ＭＳ Ｐゴシック" charset="0"/>
              <a:cs typeface="Times New Roman" panose="02020603050405020304" pitchFamily="18" charset="0"/>
            </a:endParaRPr>
          </a:p>
          <a:p>
            <a:endParaRPr lang="en-US" sz="1500" dirty="0">
              <a:latin typeface="Times New Roman" panose="02020603050405020304" pitchFamily="18" charset="0"/>
              <a:ea typeface="ＭＳ Ｐゴシック" charset="0"/>
              <a:cs typeface="Times New Roman" panose="02020603050405020304" pitchFamily="18" charset="0"/>
            </a:endParaRPr>
          </a:p>
        </p:txBody>
      </p:sp>
      <p:sp>
        <p:nvSpPr>
          <p:cNvPr id="9219" name="Rectangle 4"/>
          <p:cNvSpPr>
            <a:spLocks noChangeArrowheads="1"/>
          </p:cNvSpPr>
          <p:nvPr/>
        </p:nvSpPr>
        <p:spPr bwMode="auto">
          <a:xfrm>
            <a:off x="76200" y="2146300"/>
            <a:ext cx="175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400" dirty="0">
              <a:solidFill>
                <a:srgbClr val="A10307"/>
              </a:solidFill>
            </a:endParaRPr>
          </a:p>
        </p:txBody>
      </p:sp>
    </p:spTree>
    <p:extLst>
      <p:ext uri="{BB962C8B-B14F-4D97-AF65-F5344CB8AC3E}">
        <p14:creationId xmlns:p14="http://schemas.microsoft.com/office/powerpoint/2010/main" val="1722157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idx="4294967295"/>
          </p:nvPr>
        </p:nvSpPr>
        <p:spPr bwMode="auto">
          <a:xfrm>
            <a:off x="1981200" y="533400"/>
            <a:ext cx="6477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dirty="0">
                <a:solidFill>
                  <a:srgbClr val="9E0927"/>
                </a:solidFill>
                <a:latin typeface="Times New Roman" panose="02020603050405020304" pitchFamily="18" charset="0"/>
                <a:ea typeface="ＭＳ Ｐゴシック" charset="0"/>
                <a:cs typeface="Times New Roman" panose="02020603050405020304" pitchFamily="18" charset="0"/>
              </a:rPr>
              <a:t>Barriers </a:t>
            </a:r>
            <a:r>
              <a:rPr lang="en-US" sz="3600" dirty="0" smtClean="0">
                <a:solidFill>
                  <a:srgbClr val="9E0927"/>
                </a:solidFill>
                <a:latin typeface="Times New Roman" panose="02020603050405020304" pitchFamily="18" charset="0"/>
                <a:ea typeface="ＭＳ Ｐゴシック" charset="0"/>
                <a:cs typeface="Times New Roman" panose="02020603050405020304" pitchFamily="18" charset="0"/>
              </a:rPr>
              <a:t>for Students in Accessing Higher Education</a:t>
            </a:r>
            <a:endParaRPr lang="en-US" sz="3600" dirty="0">
              <a:solidFill>
                <a:srgbClr val="9E0927"/>
              </a:solidFill>
              <a:latin typeface="Times New Roman" panose="02020603050405020304" pitchFamily="18" charset="0"/>
              <a:ea typeface="ＭＳ Ｐゴシック" charset="0"/>
              <a:cs typeface="Times New Roman" panose="02020603050405020304" pitchFamily="18" charset="0"/>
            </a:endParaRPr>
          </a:p>
        </p:txBody>
      </p:sp>
      <p:sp>
        <p:nvSpPr>
          <p:cNvPr id="9218" name="Subtitle 2"/>
          <p:cNvSpPr>
            <a:spLocks noGrp="1"/>
          </p:cNvSpPr>
          <p:nvPr>
            <p:ph type="subTitle" idx="4294967295"/>
          </p:nvPr>
        </p:nvSpPr>
        <p:spPr>
          <a:xfrm>
            <a:off x="1981200" y="2133600"/>
            <a:ext cx="6477000" cy="3657600"/>
          </a:xfrm>
        </p:spPr>
        <p:txBody>
          <a:bodyPr/>
          <a:lstStyle/>
          <a:p>
            <a:r>
              <a:rPr lang="en-US" sz="2800" dirty="0" smtClean="0">
                <a:latin typeface="Times New Roman" panose="02020603050405020304" pitchFamily="18" charset="0"/>
                <a:ea typeface="ＭＳ Ｐゴシック" charset="0"/>
                <a:cs typeface="Times New Roman" panose="02020603050405020304" pitchFamily="18" charset="0"/>
              </a:rPr>
              <a:t>Financial Difficulty</a:t>
            </a:r>
          </a:p>
          <a:p>
            <a:r>
              <a:rPr lang="en-US" sz="2800" dirty="0" smtClean="0">
                <a:latin typeface="Times New Roman" panose="02020603050405020304" pitchFamily="18" charset="0"/>
                <a:ea typeface="ＭＳ Ｐゴシック" charset="0"/>
                <a:cs typeface="Times New Roman" panose="02020603050405020304" pitchFamily="18" charset="0"/>
              </a:rPr>
              <a:t>Lack of Social Support</a:t>
            </a:r>
          </a:p>
          <a:p>
            <a:r>
              <a:rPr lang="en-US" sz="2800" dirty="0" smtClean="0">
                <a:latin typeface="Times New Roman" panose="02020603050405020304" pitchFamily="18" charset="0"/>
                <a:ea typeface="ＭＳ Ｐゴシック" charset="0"/>
                <a:cs typeface="Times New Roman" panose="02020603050405020304" pitchFamily="18" charset="0"/>
              </a:rPr>
              <a:t>Lack of Transportation/Distance</a:t>
            </a:r>
          </a:p>
          <a:p>
            <a:r>
              <a:rPr lang="en-US" sz="2800" dirty="0" smtClean="0">
                <a:latin typeface="Times New Roman" panose="02020603050405020304" pitchFamily="18" charset="0"/>
                <a:ea typeface="ＭＳ Ｐゴシック" charset="0"/>
                <a:cs typeface="Times New Roman" panose="02020603050405020304" pitchFamily="18" charset="0"/>
              </a:rPr>
              <a:t>Lack of understanding of how to access education</a:t>
            </a:r>
          </a:p>
          <a:p>
            <a:r>
              <a:rPr lang="en-US" sz="2800" dirty="0" smtClean="0">
                <a:latin typeface="Times New Roman" panose="02020603050405020304" pitchFamily="18" charset="0"/>
                <a:cs typeface="Times New Roman" panose="02020603050405020304" pitchFamily="18" charset="0"/>
              </a:rPr>
              <a:t>May be afraid </a:t>
            </a:r>
            <a:r>
              <a:rPr lang="en-US" sz="2800" dirty="0">
                <a:latin typeface="Times New Roman" panose="02020603050405020304" pitchFamily="18" charset="0"/>
                <a:cs typeface="Times New Roman" panose="02020603050405020304" pitchFamily="18" charset="0"/>
              </a:rPr>
              <a:t>to seek assistance </a:t>
            </a:r>
            <a:r>
              <a:rPr lang="en-US" sz="2800" dirty="0" smtClean="0">
                <a:latin typeface="Times New Roman" panose="02020603050405020304" pitchFamily="18" charset="0"/>
                <a:cs typeface="Times New Roman" panose="02020603050405020304" pitchFamily="18" charset="0"/>
              </a:rPr>
              <a:t>when questions arise (Hurd</a:t>
            </a:r>
            <a:r>
              <a:rPr lang="en-US" sz="2800" dirty="0">
                <a:latin typeface="Times New Roman" panose="02020603050405020304" pitchFamily="18" charset="0"/>
                <a:cs typeface="Times New Roman" panose="02020603050405020304" pitchFamily="18" charset="0"/>
              </a:rPr>
              <a:t>, 2000).</a:t>
            </a:r>
          </a:p>
          <a:p>
            <a:endParaRPr lang="en-US" sz="2000" dirty="0" smtClean="0">
              <a:latin typeface="Calibri" charset="0"/>
              <a:ea typeface="ＭＳ Ｐゴシック" charset="0"/>
              <a:cs typeface="ＭＳ Ｐゴシック" charset="0"/>
            </a:endParaRPr>
          </a:p>
          <a:p>
            <a:endParaRPr lang="en-US" sz="2000" dirty="0" smtClean="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9219" name="Rectangle 4"/>
          <p:cNvSpPr>
            <a:spLocks noChangeArrowheads="1"/>
          </p:cNvSpPr>
          <p:nvPr/>
        </p:nvSpPr>
        <p:spPr bwMode="auto">
          <a:xfrm>
            <a:off x="76200" y="2146300"/>
            <a:ext cx="175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400" dirty="0">
              <a:solidFill>
                <a:srgbClr val="A10307"/>
              </a:solidFill>
            </a:endParaRPr>
          </a:p>
        </p:txBody>
      </p:sp>
    </p:spTree>
    <p:extLst>
      <p:ext uri="{BB962C8B-B14F-4D97-AF65-F5344CB8AC3E}">
        <p14:creationId xmlns:p14="http://schemas.microsoft.com/office/powerpoint/2010/main" val="2729114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idx="4294967295"/>
          </p:nvPr>
        </p:nvSpPr>
        <p:spPr bwMode="auto">
          <a:xfrm>
            <a:off x="1981200" y="533400"/>
            <a:ext cx="6477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solidFill>
                  <a:srgbClr val="9E0927"/>
                </a:solidFill>
                <a:latin typeface="Times New Roman" panose="02020603050405020304" pitchFamily="18" charset="0"/>
                <a:ea typeface="ＭＳ Ｐゴシック" charset="0"/>
                <a:cs typeface="Times New Roman" panose="02020603050405020304" pitchFamily="18" charset="0"/>
              </a:rPr>
              <a:t>Educational Social Justice</a:t>
            </a:r>
            <a:endParaRPr lang="en-US" dirty="0">
              <a:solidFill>
                <a:srgbClr val="9E0927"/>
              </a:solidFill>
              <a:latin typeface="Times New Roman" panose="02020603050405020304" pitchFamily="18" charset="0"/>
              <a:ea typeface="ＭＳ Ｐゴシック" charset="0"/>
              <a:cs typeface="Times New Roman" panose="02020603050405020304" pitchFamily="18" charset="0"/>
            </a:endParaRPr>
          </a:p>
        </p:txBody>
      </p:sp>
      <p:sp>
        <p:nvSpPr>
          <p:cNvPr id="9218" name="Subtitle 2"/>
          <p:cNvSpPr>
            <a:spLocks noGrp="1"/>
          </p:cNvSpPr>
          <p:nvPr>
            <p:ph type="subTitle" idx="4294967295"/>
          </p:nvPr>
        </p:nvSpPr>
        <p:spPr>
          <a:xfrm>
            <a:off x="1981200" y="2133600"/>
            <a:ext cx="6477000" cy="3657600"/>
          </a:xfrm>
        </p:spPr>
        <p:txBody>
          <a:bodyPr/>
          <a:lstStyle/>
          <a:p>
            <a:r>
              <a:rPr lang="en-US" sz="1800" dirty="0" smtClean="0">
                <a:latin typeface="Times New Roman" panose="02020603050405020304" pitchFamily="18" charset="0"/>
                <a:cs typeface="Times New Roman" panose="02020603050405020304" pitchFamily="18" charset="0"/>
              </a:rPr>
              <a:t>What is social justice?  It involves </a:t>
            </a:r>
            <a:r>
              <a:rPr lang="en-US" sz="1800" dirty="0">
                <a:latin typeface="Times New Roman" panose="02020603050405020304" pitchFamily="18" charset="0"/>
                <a:cs typeface="Times New Roman" panose="02020603050405020304" pitchFamily="18" charset="0"/>
              </a:rPr>
              <a:t>our collective goal to protect the dignity of human beings while maintaining core pillars of equality and </a:t>
            </a:r>
            <a:r>
              <a:rPr lang="en-US" sz="1800" dirty="0" smtClean="0">
                <a:latin typeface="Times New Roman" panose="02020603050405020304" pitchFamily="18" charset="0"/>
                <a:cs typeface="Times New Roman" panose="02020603050405020304" pitchFamily="18" charset="0"/>
              </a:rPr>
              <a:t>solidarity.</a:t>
            </a:r>
          </a:p>
          <a:p>
            <a:pPr marL="0" indent="0">
              <a:buNone/>
            </a:pPr>
            <a:endParaRPr lang="en-US" sz="1800" dirty="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Educational social </a:t>
            </a:r>
            <a:r>
              <a:rPr lang="en-US" sz="1800" dirty="0">
                <a:latin typeface="Times New Roman" panose="02020603050405020304" pitchFamily="18" charset="0"/>
                <a:cs typeface="Times New Roman" panose="02020603050405020304" pitchFamily="18" charset="0"/>
              </a:rPr>
              <a:t>justice </a:t>
            </a:r>
            <a:r>
              <a:rPr lang="en-US" sz="1800" dirty="0" smtClean="0">
                <a:latin typeface="Times New Roman" panose="02020603050405020304" pitchFamily="18" charset="0"/>
                <a:cs typeface="Times New Roman" panose="02020603050405020304" pitchFamily="18" charset="0"/>
              </a:rPr>
              <a:t>depends </a:t>
            </a:r>
            <a:r>
              <a:rPr lang="en-US" sz="1800" dirty="0">
                <a:latin typeface="Times New Roman" panose="02020603050405020304" pitchFamily="18" charset="0"/>
                <a:cs typeface="Times New Roman" panose="02020603050405020304" pitchFamily="18" charset="0"/>
              </a:rPr>
              <a:t>upon reducing the psychological and spatial distancing between the lowest and highest ranking members of any educational system</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ＭＳ Ｐゴシック" charset="0"/>
              <a:cs typeface="Times New Roman" panose="02020603050405020304" pitchFamily="18" charset="0"/>
            </a:endParaRPr>
          </a:p>
          <a:p>
            <a:endParaRPr lang="en-US" sz="1800" dirty="0">
              <a:latin typeface="Times New Roman" panose="02020603050405020304" pitchFamily="18" charset="0"/>
              <a:ea typeface="ＭＳ Ｐゴシック" charset="0"/>
              <a:cs typeface="Times New Roman" panose="02020603050405020304" pitchFamily="18" charset="0"/>
            </a:endParaRPr>
          </a:p>
          <a:p>
            <a:r>
              <a:rPr lang="en-US" sz="1800" dirty="0" smtClean="0">
                <a:latin typeface="Times New Roman" panose="02020603050405020304" pitchFamily="18" charset="0"/>
                <a:ea typeface="ＭＳ Ｐゴシック" charset="0"/>
                <a:cs typeface="Times New Roman" panose="02020603050405020304" pitchFamily="18" charset="0"/>
              </a:rPr>
              <a:t>Macro, Mezzo, Micro level inequality can occur, with each level putting the responsibility on the others.</a:t>
            </a:r>
            <a:endParaRPr lang="en-US" sz="1800" dirty="0" smtClean="0">
              <a:latin typeface="Times New Roman" panose="02020603050405020304" pitchFamily="18" charset="0"/>
              <a:cs typeface="Times New Roman" panose="02020603050405020304" pitchFamily="18" charset="0"/>
            </a:endParaRPr>
          </a:p>
        </p:txBody>
      </p:sp>
      <p:sp>
        <p:nvSpPr>
          <p:cNvPr id="9219" name="Rectangle 4"/>
          <p:cNvSpPr>
            <a:spLocks noChangeArrowheads="1"/>
          </p:cNvSpPr>
          <p:nvPr/>
        </p:nvSpPr>
        <p:spPr bwMode="auto">
          <a:xfrm>
            <a:off x="76200" y="2146300"/>
            <a:ext cx="175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400" dirty="0">
              <a:solidFill>
                <a:srgbClr val="A10307"/>
              </a:solidFill>
            </a:endParaRPr>
          </a:p>
        </p:txBody>
      </p:sp>
    </p:spTree>
    <p:extLst>
      <p:ext uri="{BB962C8B-B14F-4D97-AF65-F5344CB8AC3E}">
        <p14:creationId xmlns:p14="http://schemas.microsoft.com/office/powerpoint/2010/main" val="2486256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ppt_template1.potx</Template>
  <TotalTime>1345</TotalTime>
  <Words>2558</Words>
  <Application>Microsoft Office PowerPoint</Application>
  <PresentationFormat>On-screen Show (4:3)</PresentationFormat>
  <Paragraphs>270</Paragraphs>
  <Slides>28</Slides>
  <Notes>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ppt_template1</vt:lpstr>
      <vt:lpstr>PowerPoint Presentation</vt:lpstr>
      <vt:lpstr>Objectives</vt:lpstr>
      <vt:lpstr>The Higher Education Mandate</vt:lpstr>
      <vt:lpstr>Factors Preventing Higher Education from Achieving this Mandate</vt:lpstr>
      <vt:lpstr>What is Educational Culture?</vt:lpstr>
      <vt:lpstr>What is Educational Culture?</vt:lpstr>
      <vt:lpstr>Barriers for Higher Education in Accessing Diverse Students</vt:lpstr>
      <vt:lpstr>Barriers for Students in Accessing Higher Education</vt:lpstr>
      <vt:lpstr>Educational Social Justice</vt:lpstr>
      <vt:lpstr>The Challenges for Waubonsee’s District</vt:lpstr>
      <vt:lpstr>Waubonsee’s Dual Credit Program </vt:lpstr>
      <vt:lpstr>Why Dual Credit? </vt:lpstr>
      <vt:lpstr>Dual credit can look many different ways:</vt:lpstr>
      <vt:lpstr>ICCB Dual Credit  Enhancement Grant</vt:lpstr>
      <vt:lpstr>ICCB Dual Credit  Enhancement Grant</vt:lpstr>
      <vt:lpstr>LGI Grant Proposal</vt:lpstr>
      <vt:lpstr>LGI Grant Proposal</vt:lpstr>
      <vt:lpstr>Recruitment of Students</vt:lpstr>
      <vt:lpstr>Instructor Qualifications</vt:lpstr>
      <vt:lpstr>Student Demographics</vt:lpstr>
      <vt:lpstr>During the class</vt:lpstr>
      <vt:lpstr>Adjusting the Educational Culture</vt:lpstr>
      <vt:lpstr>Results of the program</vt:lpstr>
      <vt:lpstr>Benefits of Dual Credit</vt:lpstr>
      <vt:lpstr>Benefits of Dual Credit</vt:lpstr>
      <vt:lpstr>PowerPoint Presentation</vt:lpstr>
      <vt:lpstr>CONTACT INFORMATION</vt:lpstr>
      <vt:lpstr>BIBLIOGRAPHY</vt:lpstr>
    </vt:vector>
  </TitlesOfParts>
  <Company>Waubonsee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Waubonsee Network User</dc:creator>
  <cp:lastModifiedBy>Sam Nelson</cp:lastModifiedBy>
  <cp:revision>61</cp:revision>
  <cp:lastPrinted>2015-07-13T16:16:41Z</cp:lastPrinted>
  <dcterms:created xsi:type="dcterms:W3CDTF">2009-08-17T15:19:40Z</dcterms:created>
  <dcterms:modified xsi:type="dcterms:W3CDTF">2015-09-11T20:24:05Z</dcterms:modified>
</cp:coreProperties>
</file>